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3" r:id="rId5"/>
    <p:sldId id="275" r:id="rId6"/>
    <p:sldId id="276" r:id="rId7"/>
    <p:sldId id="269" r:id="rId8"/>
    <p:sldId id="281" r:id="rId9"/>
    <p:sldId id="277" r:id="rId10"/>
    <p:sldId id="279" r:id="rId11"/>
    <p:sldId id="278" r:id="rId12"/>
    <p:sldId id="258" r:id="rId13"/>
    <p:sldId id="262" r:id="rId14"/>
    <p:sldId id="270" r:id="rId15"/>
    <p:sldId id="259" r:id="rId16"/>
    <p:sldId id="260" r:id="rId17"/>
    <p:sldId id="265" r:id="rId18"/>
    <p:sldId id="266" r:id="rId19"/>
    <p:sldId id="267" r:id="rId20"/>
    <p:sldId id="268" r:id="rId21"/>
    <p:sldId id="271" r:id="rId22"/>
    <p:sldId id="263" r:id="rId23"/>
    <p:sldId id="282" r:id="rId24"/>
    <p:sldId id="264" r:id="rId25"/>
    <p:sldId id="280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79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90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47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38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80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3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451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89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26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7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D1343-9509-4E06-9F15-A98E0FB03C88}" type="datetimeFigureOut">
              <a:rPr lang="fr-FR" smtClean="0"/>
              <a:t>19/12/2018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EA9DB-C61D-4999-8DE1-D7842F82C2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5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ERETES%20PCI/MORES_etape2.xlsx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ERETES%20PCI/FR2-DECOMPOSITION-T.xl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07335" y="2959045"/>
            <a:ext cx="9144000" cy="133750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3600" dirty="0"/>
              <a:t>ETAT  D’IMPLEMENTATION DE L’OUTIL ERETES PCI DANS LES </a:t>
            </a:r>
            <a:r>
              <a:rPr lang="fr-FR" sz="3600" dirty="0" smtClean="0"/>
              <a:t>ETATS MEMBRES AFRISTAT</a:t>
            </a:r>
            <a:endParaRPr lang="fr-FR" sz="3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459" y="470719"/>
            <a:ext cx="2144042" cy="1345202"/>
          </a:xfrm>
          <a:prstGeom prst="rect">
            <a:avLst/>
          </a:prstGeom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613694" y="6157993"/>
            <a:ext cx="9531282" cy="561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b="1" kern="0" dirty="0">
                <a:solidFill>
                  <a:schemeClr val="tx2"/>
                </a:solidFill>
                <a:latin typeface="Arial" pitchFamily="34" charset="0"/>
                <a:ea typeface="+mj-ea"/>
                <a:cs typeface="+mj-cs"/>
              </a:rPr>
              <a:t>TABO SYMPHORIEN NDANG, </a:t>
            </a:r>
            <a:r>
              <a:rPr lang="fr-FR" sz="2000" kern="0" dirty="0">
                <a:solidFill>
                  <a:schemeClr val="tx2"/>
                </a:solidFill>
                <a:latin typeface="Arial" pitchFamily="34" charset="0"/>
                <a:ea typeface="+mj-ea"/>
                <a:cs typeface="+mj-cs"/>
              </a:rPr>
              <a:t> Expert en comptabilité </a:t>
            </a:r>
            <a:r>
              <a:rPr lang="fr-FR" sz="2000" kern="0" dirty="0" smtClean="0">
                <a:solidFill>
                  <a:schemeClr val="tx2"/>
                </a:solidFill>
                <a:latin typeface="Arial" pitchFamily="34" charset="0"/>
                <a:ea typeface="+mj-ea"/>
                <a:cs typeface="+mj-cs"/>
              </a:rPr>
              <a:t>nationale AFRISTAT</a:t>
            </a:r>
            <a:endParaRPr lang="fr-FR" sz="2000" b="1" kern="0" dirty="0">
              <a:solidFill>
                <a:schemeClr val="tx2"/>
              </a:solidFill>
              <a:latin typeface="Arial" pitchFamily="34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07335" y="4627105"/>
            <a:ext cx="9822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i="0" u="none" strike="noStrike" baseline="0" dirty="0" smtClean="0">
                <a:solidFill>
                  <a:srgbClr val="0000FF"/>
                </a:solidFill>
                <a:latin typeface="Arial" panose="020B0604020202020204" pitchFamily="34" charset="0"/>
              </a:rPr>
              <a:t>« Atelier d’approfondissement des améliorations du système ERETES »</a:t>
            </a:r>
          </a:p>
          <a:p>
            <a:pPr algn="ctr"/>
            <a:r>
              <a:rPr lang="fr-FR" sz="1200" b="1" i="1" u="none" strike="noStrike" baseline="0" dirty="0" smtClean="0">
                <a:solidFill>
                  <a:srgbClr val="0000FF"/>
                </a:solidFill>
                <a:latin typeface="Arial" panose="020B0604020202020204" pitchFamily="34" charset="0"/>
              </a:rPr>
              <a:t>Du 17 au 19 décembre 2018</a:t>
            </a:r>
          </a:p>
          <a:p>
            <a:pPr algn="ctr"/>
            <a:r>
              <a:rPr lang="fr-FR" sz="2400" b="1" i="0" u="none" strike="noStrike" baseline="0" dirty="0" smtClean="0">
                <a:solidFill>
                  <a:srgbClr val="0000FF"/>
                </a:solidFill>
                <a:latin typeface="Arial" panose="020B0604020202020204" pitchFamily="34" charset="0"/>
              </a:rPr>
              <a:t>Bamako, Mali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556792"/>
            <a:ext cx="7224464" cy="4463008"/>
          </a:xfrm>
        </p:spPr>
        <p:txBody>
          <a:bodyPr/>
          <a:lstStyle/>
          <a:p>
            <a:pPr marL="347472" indent="-347472">
              <a:spcBef>
                <a:spcPts val="672"/>
              </a:spcBef>
              <a:buFont typeface="Courier New"/>
              <a:buChar char="o"/>
            </a:pP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Lancer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ERETES sur la base ERETES-PCI et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contrôler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que les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tableaux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travail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 des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 des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branches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sont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identiques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à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ceux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la base ERETES.</a:t>
            </a:r>
          </a:p>
          <a:p>
            <a:pPr marL="0" indent="0">
              <a:spcBef>
                <a:spcPts val="672"/>
              </a:spcBef>
              <a:buNone/>
            </a:pPr>
            <a:endParaRPr lang="en-GB" dirty="0"/>
          </a:p>
          <a:p>
            <a:pPr marL="347472" indent="-347472">
              <a:spcBef>
                <a:spcPts val="672"/>
              </a:spcBef>
              <a:buFont typeface="Courier New"/>
              <a:buChar char="o"/>
            </a:pP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Procéder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aux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ajustements</a:t>
            </a:r>
            <a:r>
              <a:rPr lang="es-ES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nécessaires</a:t>
            </a:r>
            <a:r>
              <a:rPr lang="en-GB" dirty="0"/>
              <a:t> </a:t>
            </a:r>
          </a:p>
          <a:p>
            <a:pPr marL="747522" lvl="2" indent="-347472">
              <a:spcBef>
                <a:spcPts val="768"/>
              </a:spcBef>
              <a:buClr>
                <a:schemeClr val="tx1"/>
              </a:buClr>
              <a:buSzPct val="70000"/>
              <a:buFont typeface="Wingdings"/>
              <a:buChar char="¢"/>
            </a:pPr>
            <a:endParaRPr lang="fr-FR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00050" lvl="2" indent="0">
              <a:spcBef>
                <a:spcPts val="768"/>
              </a:spcBef>
              <a:buClr>
                <a:schemeClr val="tx1"/>
              </a:buClr>
              <a:buSzPct val="70000"/>
              <a:buNone/>
            </a:pPr>
            <a:endParaRPr lang="en-GB" sz="16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es-PE" sz="24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9096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es-PE" smtClean="0"/>
              <a:pPr/>
              <a:t>10</a:t>
            </a:fld>
            <a:endParaRPr lang="es-PE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69135" y="527717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PE" sz="2800" cap="all" dirty="0" err="1">
                <a:solidFill>
                  <a:schemeClr val="tx1"/>
                </a:solidFill>
              </a:rPr>
              <a:t>Etape</a:t>
            </a:r>
            <a:r>
              <a:rPr lang="es-PE" sz="2800" cap="all" dirty="0">
                <a:solidFill>
                  <a:schemeClr val="tx1"/>
                </a:solidFill>
              </a:rPr>
              <a:t> 2 : </a:t>
            </a:r>
            <a:r>
              <a:rPr lang="es-PE" sz="2800" cap="all" dirty="0" err="1">
                <a:solidFill>
                  <a:schemeClr val="tx1"/>
                </a:solidFill>
              </a:rPr>
              <a:t>Contrôle</a:t>
            </a:r>
            <a:r>
              <a:rPr lang="es-PE" sz="2800" cap="all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4576746" y="6400800"/>
            <a:ext cx="2895600" cy="457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fr-FR" sz="1000" b="1" dirty="0">
                <a:solidFill>
                  <a:schemeClr val="tx2"/>
                </a:solidFill>
              </a:rPr>
              <a:t>PCI- Afrique 2015, </a:t>
            </a:r>
          </a:p>
          <a:p>
            <a:pPr algn="ctr"/>
            <a:r>
              <a:rPr lang="fr-FR" sz="1000" b="1" dirty="0">
                <a:solidFill>
                  <a:schemeClr val="tx2"/>
                </a:solidFill>
              </a:rPr>
              <a:t>Dakar- Sénégal</a:t>
            </a:r>
          </a:p>
          <a:p>
            <a:pPr algn="ctr"/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97383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556792"/>
            <a:ext cx="7224464" cy="4463008"/>
          </a:xfrm>
        </p:spPr>
        <p:txBody>
          <a:bodyPr/>
          <a:lstStyle/>
          <a:p>
            <a:pPr marL="347472" indent="-347472">
              <a:spcBef>
                <a:spcPts val="672"/>
              </a:spcBef>
              <a:buFont typeface="Courier New"/>
              <a:buChar char="o"/>
            </a:pP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Lancer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le module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d'édition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472" indent="-347472">
              <a:spcBef>
                <a:spcPts val="672"/>
              </a:spcBef>
              <a:buFont typeface="Courier New"/>
              <a:buChar char="o"/>
            </a:pP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Choisir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sortie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souhaité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0664" indent="-283464">
              <a:spcBef>
                <a:spcPts val="672"/>
              </a:spcBef>
              <a:buClr>
                <a:schemeClr val="accent1"/>
              </a:buClr>
              <a:buSzPct val="75000"/>
              <a:buFont typeface="Courier New"/>
              <a:buChar char="o"/>
            </a:pP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Tableau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contrôle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40664" indent="-283464">
              <a:spcBef>
                <a:spcPts val="672"/>
              </a:spcBef>
              <a:buClr>
                <a:schemeClr val="accent1"/>
              </a:buClr>
              <a:buSzPct val="75000"/>
              <a:buFont typeface="Courier New"/>
              <a:buChar char="o"/>
            </a:pP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MORES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étape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0664" indent="-283464">
              <a:spcBef>
                <a:spcPts val="672"/>
              </a:spcBef>
              <a:buClr>
                <a:schemeClr val="accent1"/>
              </a:buClr>
              <a:buSzPct val="75000"/>
              <a:buFont typeface="Courier New"/>
              <a:buChar char="o"/>
            </a:pP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MORES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étape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472" indent="-347472">
              <a:spcBef>
                <a:spcPts val="576"/>
              </a:spcBef>
              <a:buFont typeface="Courier New"/>
              <a:buChar char="o"/>
            </a:pPr>
            <a:r>
              <a:rPr lang="fr-B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Donner le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pays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l'unité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monétaire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l'année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comptes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472" indent="-347472">
              <a:spcBef>
                <a:spcPts val="576"/>
              </a:spcBef>
              <a:buFont typeface="Courier New"/>
              <a:buChar char="o"/>
            </a:pP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Donner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et le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répertoire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d’accueil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fichier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sortie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00050" lvl="2" indent="0">
              <a:spcBef>
                <a:spcPts val="768"/>
              </a:spcBef>
              <a:buClr>
                <a:schemeClr val="tx1"/>
              </a:buClr>
              <a:buSzPct val="70000"/>
              <a:buNone/>
            </a:pPr>
            <a:endParaRPr lang="fr-FR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00050" lvl="2" indent="0">
              <a:spcBef>
                <a:spcPts val="768"/>
              </a:spcBef>
              <a:buClr>
                <a:schemeClr val="tx1"/>
              </a:buClr>
              <a:buSzPct val="70000"/>
              <a:buNone/>
            </a:pPr>
            <a:endParaRPr lang="fr-FR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rgbClr val="70B8B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400050" lvl="2" indent="0">
              <a:spcBef>
                <a:spcPts val="768"/>
              </a:spcBef>
              <a:buClr>
                <a:schemeClr val="tx1"/>
              </a:buClr>
              <a:buSzPct val="70000"/>
              <a:buNone/>
            </a:pPr>
            <a:endParaRPr lang="en-GB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rgbClr val="70B8B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+mn-ea"/>
              <a:cs typeface="+mn-cs"/>
            </a:endParaRPr>
          </a:p>
          <a:p>
            <a:pPr marL="0" indent="0">
              <a:buNone/>
            </a:pPr>
            <a:endParaRPr lang="es-PE" sz="24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9096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es-PE" smtClean="0"/>
              <a:pPr/>
              <a:t>11</a:t>
            </a:fld>
            <a:endParaRPr lang="es-PE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69135" y="527717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PE" sz="2800" cap="all" dirty="0" err="1">
                <a:solidFill>
                  <a:schemeClr val="tx1"/>
                </a:solidFill>
              </a:rPr>
              <a:t>Etape</a:t>
            </a:r>
            <a:r>
              <a:rPr lang="es-PE" sz="2800" cap="all" dirty="0">
                <a:solidFill>
                  <a:schemeClr val="tx1"/>
                </a:solidFill>
              </a:rPr>
              <a:t> 3 : </a:t>
            </a:r>
            <a:r>
              <a:rPr lang="es-PE" sz="2800" cap="all" dirty="0" err="1">
                <a:solidFill>
                  <a:schemeClr val="tx1"/>
                </a:solidFill>
              </a:rPr>
              <a:t>Editions</a:t>
            </a:r>
            <a:endParaRPr lang="es-PE" sz="2800" cap="al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2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08338" y="1238273"/>
            <a:ext cx="10217239" cy="1337502"/>
          </a:xfrm>
        </p:spPr>
        <p:txBody>
          <a:bodyPr>
            <a:normAutofit fontScale="90000"/>
          </a:bodyPr>
          <a:lstStyle/>
          <a:p>
            <a:pPr algn="just"/>
            <a:r>
              <a:rPr lang="fr-FR" cap="all" dirty="0" smtClean="0"/>
              <a:t>Pays AFRISTAT qui utilise l’outil ERETES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77545"/>
          </a:xfrm>
        </p:spPr>
        <p:txBody>
          <a:bodyPr>
            <a:noAutofit/>
          </a:bodyPr>
          <a:lstStyle/>
          <a:p>
            <a:pPr algn="just"/>
            <a:r>
              <a:rPr lang="fr-FR" sz="4400" dirty="0" smtClean="0"/>
              <a:t>A notre connaissance: </a:t>
            </a:r>
            <a:r>
              <a:rPr lang="fr-FR" sz="4400" dirty="0" smtClean="0"/>
              <a:t>seuls </a:t>
            </a:r>
            <a:r>
              <a:rPr lang="fr-FR" sz="4400" dirty="0" smtClean="0"/>
              <a:t>le </a:t>
            </a:r>
            <a:r>
              <a:rPr lang="fr-FR" sz="4400" dirty="0" smtClean="0"/>
              <a:t>Benin et le Sénégal utilisent l’outil ERETES PCI pour faire la décomposition du PIB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95072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3595" y="169326"/>
            <a:ext cx="9144000" cy="1337502"/>
          </a:xfrm>
        </p:spPr>
        <p:txBody>
          <a:bodyPr>
            <a:normAutofit/>
          </a:bodyPr>
          <a:lstStyle/>
          <a:p>
            <a:r>
              <a:rPr lang="fr-FR" cap="all" dirty="0" smtClean="0"/>
              <a:t>Difficultés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6423" y="1764407"/>
            <a:ext cx="9144000" cy="4623516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Installation: les accourcis pour le lancement de la conversion et d’édition ne se trouvent pas systématiquement sur le bureau. Il fallait faire de recherche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Changement de nomenclature PCI-Afrique 2017 (quelques confusions), même si le nombre total de produits n’a pas changé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Création des différentes tables de correspondance; difficultés de classification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Manque d’information dans le feuille de </a:t>
            </a:r>
            <a:r>
              <a:rPr lang="fr-FR" dirty="0" err="1" smtClean="0"/>
              <a:t>step</a:t>
            </a:r>
            <a:r>
              <a:rPr lang="fr-FR" dirty="0" smtClean="0"/>
              <a:t> 2 sur les méthodes d’estimation des dépenses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>
                <a:hlinkClick r:id="rId2" action="ppaction://hlinkfile"/>
              </a:rPr>
              <a:t>ERETES PCI\MORES_etape2.xlsx</a:t>
            </a:r>
            <a:endParaRPr lang="fr-FR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dirty="0" smtClean="0"/>
              <a:t>Exemple: Tout est estimation directes: date enquêtes ménages= différente année de référence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345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3595" y="169326"/>
            <a:ext cx="9144000" cy="1337502"/>
          </a:xfrm>
        </p:spPr>
        <p:txBody>
          <a:bodyPr>
            <a:normAutofit/>
          </a:bodyPr>
          <a:lstStyle/>
          <a:p>
            <a:r>
              <a:rPr lang="fr-FR" dirty="0" smtClean="0"/>
              <a:t>Difficultés (cas du </a:t>
            </a:r>
            <a:r>
              <a:rPr lang="fr-FR" dirty="0" err="1" smtClean="0"/>
              <a:t>benin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6423" y="1764407"/>
            <a:ext cx="9144000" cy="4623516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4000" dirty="0" smtClean="0"/>
              <a:t>Pour le bénin par exemple, on est obligé de repartir dans le </a:t>
            </a:r>
            <a:r>
              <a:rPr lang="fr-FR" sz="4000" dirty="0" err="1" smtClean="0"/>
              <a:t>step</a:t>
            </a:r>
            <a:r>
              <a:rPr lang="fr-FR" sz="4000" dirty="0" smtClean="0"/>
              <a:t> 2, pour insérer les formules manuelles position élémentaire après position élémentaire (155 positions élémentaires)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28188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750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Difficultés : tables de conversion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910625"/>
            <a:ext cx="9144000" cy="234717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sz="4400" b="1" dirty="0"/>
              <a:t>Tables de </a:t>
            </a:r>
            <a:r>
              <a:rPr lang="fr-FR" sz="4400" b="1" dirty="0" smtClean="0"/>
              <a:t>conversion: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fr-FR" sz="4400" dirty="0" err="1"/>
              <a:t>Conv_Produit</a:t>
            </a:r>
            <a:r>
              <a:rPr lang="fr-FR" sz="4400" dirty="0"/>
              <a:t> 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fr-FR" sz="4400" dirty="0" err="1"/>
              <a:t>Conv_branche_mode_prod</a:t>
            </a:r>
            <a:r>
              <a:rPr lang="fr-FR" sz="4400" dirty="0"/>
              <a:t> ;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fr-FR" sz="4400" dirty="0" err="1"/>
              <a:t>Conv_branche_coeff</a:t>
            </a:r>
            <a:r>
              <a:rPr lang="fr-FR" sz="4400" dirty="0"/>
              <a:t> ;</a:t>
            </a:r>
          </a:p>
          <a:p>
            <a:pPr marL="457200" lvl="0" indent="-457200" algn="just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03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7502"/>
          </a:xfrm>
        </p:spPr>
        <p:txBody>
          <a:bodyPr>
            <a:normAutofit/>
          </a:bodyPr>
          <a:lstStyle/>
          <a:p>
            <a:r>
              <a:rPr lang="fr-FR" dirty="0" smtClean="0"/>
              <a:t>DIFFICULTES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691684"/>
            <a:ext cx="9144000" cy="3438659"/>
          </a:xfrm>
        </p:spPr>
        <p:txBody>
          <a:bodyPr>
            <a:normAutofit/>
          </a:bodyPr>
          <a:lstStyle/>
          <a:p>
            <a:pPr lvl="0"/>
            <a:r>
              <a:rPr lang="fr-FR" b="1" dirty="0"/>
              <a:t>Tables de </a:t>
            </a:r>
            <a:r>
              <a:rPr lang="fr-FR" b="1" dirty="0" smtClean="0"/>
              <a:t>correspondance:</a:t>
            </a:r>
          </a:p>
          <a:p>
            <a:pPr algn="just"/>
            <a:r>
              <a:rPr lang="fr-FR" sz="3600" b="1" i="1" dirty="0"/>
              <a:t>PCI_ERETES_PCI) </a:t>
            </a:r>
            <a:r>
              <a:rPr lang="fr-FR" sz="3600" dirty="0"/>
              <a:t>est d’assurer</a:t>
            </a:r>
            <a:r>
              <a:rPr lang="fr-FR" sz="3600" b="1" i="1" dirty="0"/>
              <a:t> </a:t>
            </a:r>
            <a:r>
              <a:rPr lang="fr-FR" sz="3600" dirty="0"/>
              <a:t>une correspondance entre la nomenclature du PCI (155 ou 200 positions élémentaires) et les nomenclatures</a:t>
            </a:r>
            <a:r>
              <a:rPr lang="fr-FR" sz="3600" b="1" i="1" dirty="0"/>
              <a:t> </a:t>
            </a:r>
            <a:r>
              <a:rPr lang="fr-FR" sz="3600" b="1" i="1" dirty="0" err="1"/>
              <a:t>Produit_PCI</a:t>
            </a:r>
            <a:r>
              <a:rPr lang="fr-FR" sz="3600" b="1" i="1" dirty="0"/>
              <a:t> ou </a:t>
            </a:r>
            <a:r>
              <a:rPr lang="fr-FR" sz="3600" b="1" i="1" dirty="0" err="1"/>
              <a:t>Branche_PCI</a:t>
            </a:r>
            <a:r>
              <a:rPr lang="fr-FR" sz="3600" b="1" i="1" dirty="0"/>
              <a:t> de la base ERETES_PCI.</a:t>
            </a:r>
            <a:endParaRPr lang="fr-FR" sz="3600" dirty="0"/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175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3595" y="169326"/>
            <a:ext cx="9144000" cy="1337502"/>
          </a:xfrm>
        </p:spPr>
        <p:txBody>
          <a:bodyPr>
            <a:normAutofit/>
          </a:bodyPr>
          <a:lstStyle/>
          <a:p>
            <a:r>
              <a:rPr lang="fr-FR" dirty="0" smtClean="0"/>
              <a:t>Difficultés de classification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3335" y="1764407"/>
            <a:ext cx="10586434" cy="1365159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fr-FR" sz="14400" dirty="0" smtClean="0"/>
              <a:t>CC1004000:  </a:t>
            </a:r>
            <a:r>
              <a:rPr lang="fr-FR" sz="14400" dirty="0"/>
              <a:t>Produits des autres industries alimentaires</a:t>
            </a:r>
            <a:r>
              <a:rPr lang="fr-FR" sz="14400" dirty="0" smtClean="0"/>
              <a:t> </a:t>
            </a:r>
          </a:p>
          <a:p>
            <a:pPr algn="just"/>
            <a:endParaRPr lang="fr-FR" sz="14400" dirty="0"/>
          </a:p>
          <a:p>
            <a:pPr algn="just"/>
            <a:r>
              <a:rPr lang="fr-FR" sz="14400" dirty="0" smtClean="0"/>
              <a:t>Correspondant à 25 produits PCI avec 8 blocs</a:t>
            </a:r>
          </a:p>
          <a:p>
            <a:pPr algn="just"/>
            <a:r>
              <a:rPr lang="fr-FR" sz="14400" dirty="0" smtClean="0"/>
              <a:t>: (1</a:t>
            </a:r>
            <a:r>
              <a:rPr lang="fr-FR" sz="14400" baseline="30000" dirty="0" smtClean="0"/>
              <a:t>er</a:t>
            </a:r>
            <a:r>
              <a:rPr lang="fr-FR" sz="14400" dirty="0" smtClean="0"/>
              <a:t> bloc)</a:t>
            </a:r>
          </a:p>
          <a:p>
            <a:pPr algn="just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436554"/>
              </p:ext>
            </p:extLst>
          </p:nvPr>
        </p:nvGraphicFramePr>
        <p:xfrm>
          <a:off x="1249250" y="3683356"/>
          <a:ext cx="9161173" cy="20526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4866"/>
                <a:gridCol w="1614650"/>
                <a:gridCol w="1614650"/>
                <a:gridCol w="3057007"/>
              </a:tblGrid>
              <a:tr h="642564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/>
                      </a:pPr>
                      <a:r>
                        <a:rPr lang="fr-FR" sz="1800" u="none" strike="noStrike" dirty="0">
                          <a:effectLst/>
                        </a:rPr>
                        <a:t>CC10040A1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CC10040A1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1101112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Autres céréales, farines et autres produits à base de céréales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331018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"/>
                      </a:pPr>
                      <a:r>
                        <a:rPr lang="fr-FR" sz="1800" u="none" strike="noStrike" dirty="0">
                          <a:effectLst/>
                        </a:rPr>
                        <a:t>CC10040A2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CC10040A2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1101113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Pain 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331018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3"/>
                      </a:pPr>
                      <a:r>
                        <a:rPr lang="fr-FR" sz="1800" u="none" strike="noStrike" dirty="0">
                          <a:effectLst/>
                        </a:rPr>
                        <a:t>CC10040A3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CC10040A3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1101114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Autres  produits de la boulangerie 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331018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4"/>
                      </a:pPr>
                      <a:r>
                        <a:rPr lang="fr-FR" sz="1800" u="none" strike="noStrike" dirty="0">
                          <a:effectLst/>
                        </a:rPr>
                        <a:t>CC10040A4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CC10040A4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1101115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Pâtes alimentaires et couscous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1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3595" y="169326"/>
            <a:ext cx="9144000" cy="1337502"/>
          </a:xfrm>
        </p:spPr>
        <p:txBody>
          <a:bodyPr>
            <a:normAutofit/>
          </a:bodyPr>
          <a:lstStyle/>
          <a:p>
            <a:r>
              <a:rPr lang="fr-FR" cap="all" dirty="0" smtClean="0"/>
              <a:t>Difficultés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6423" y="1764407"/>
            <a:ext cx="9144000" cy="11977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CC1004000:  </a:t>
            </a:r>
            <a:r>
              <a:rPr lang="fr-FR" dirty="0"/>
              <a:t>Produits des autres industries alimentaires</a:t>
            </a:r>
            <a:r>
              <a:rPr lang="fr-FR" dirty="0" smtClean="0"/>
              <a:t> 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Correspondant à 25 produits PCI (2</a:t>
            </a:r>
            <a:r>
              <a:rPr lang="fr-FR" baseline="30000" dirty="0" smtClean="0"/>
              <a:t>ème</a:t>
            </a:r>
            <a:r>
              <a:rPr lang="fr-FR" dirty="0" smtClean="0"/>
              <a:t> bloc):</a:t>
            </a:r>
          </a:p>
          <a:p>
            <a:pPr algn="just"/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127700"/>
              </p:ext>
            </p:extLst>
          </p:nvPr>
        </p:nvGraphicFramePr>
        <p:xfrm>
          <a:off x="1018236" y="3428195"/>
          <a:ext cx="9104559" cy="18556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7100"/>
                <a:gridCol w="1604672"/>
                <a:gridCol w="1604672"/>
                <a:gridCol w="3038115"/>
              </a:tblGrid>
              <a:tr h="369664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5"/>
                      </a:pPr>
                      <a:r>
                        <a:rPr lang="fr-FR" sz="1800" u="none" strike="noStrike" dirty="0">
                          <a:effectLst/>
                        </a:rPr>
                        <a:t>CC10040B1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CC10040B1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1101122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Viande de porc 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369664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6"/>
                      </a:pPr>
                      <a:r>
                        <a:rPr lang="fr-FR" sz="1800" u="none" strike="noStrike" dirty="0">
                          <a:effectLst/>
                        </a:rPr>
                        <a:t>CC10040B2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CC10040B2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1101123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Viande d'agneau, mouton et chèvre 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369664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7"/>
                      </a:pPr>
                      <a:r>
                        <a:rPr lang="fr-FR" sz="1800" u="none" strike="noStrike" dirty="0">
                          <a:effectLst/>
                        </a:rPr>
                        <a:t>CC10040B3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CC10040B3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1101124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Volaille 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369664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8"/>
                      </a:pPr>
                      <a:r>
                        <a:rPr lang="fr-FR" sz="1800" u="none" strike="noStrike" dirty="0">
                          <a:effectLst/>
                        </a:rPr>
                        <a:t>CC10040B4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CC10040B4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>
                          <a:effectLst/>
                        </a:rPr>
                        <a:t>1101125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Autres viandes comestibles et </a:t>
                      </a:r>
                      <a:r>
                        <a:rPr lang="fr-FR" sz="1800" u="none" strike="noStrike" dirty="0" err="1">
                          <a:effectLst/>
                        </a:rPr>
                        <a:t>preparations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39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3595" y="169326"/>
            <a:ext cx="9144000" cy="1337502"/>
          </a:xfrm>
        </p:spPr>
        <p:txBody>
          <a:bodyPr>
            <a:normAutofit/>
          </a:bodyPr>
          <a:lstStyle/>
          <a:p>
            <a:r>
              <a:rPr lang="fr-FR" dirty="0" smtClean="0"/>
              <a:t>Difficultés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6423" y="1764407"/>
            <a:ext cx="9144000" cy="978793"/>
          </a:xfrm>
        </p:spPr>
        <p:txBody>
          <a:bodyPr>
            <a:noAutofit/>
          </a:bodyPr>
          <a:lstStyle/>
          <a:p>
            <a:pPr algn="just"/>
            <a:r>
              <a:rPr lang="fr-FR" dirty="0" smtClean="0"/>
              <a:t>CC1004000:  </a:t>
            </a:r>
            <a:r>
              <a:rPr lang="fr-FR" dirty="0"/>
              <a:t>Produits des autres industries alimentaires</a:t>
            </a:r>
            <a:r>
              <a:rPr lang="fr-FR" dirty="0" smtClean="0"/>
              <a:t> 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Correspondant à 25 produits PCI (3</a:t>
            </a:r>
            <a:r>
              <a:rPr lang="fr-FR" baseline="30000" dirty="0" smtClean="0"/>
              <a:t>ème</a:t>
            </a:r>
            <a:r>
              <a:rPr lang="fr-FR" dirty="0" smtClean="0"/>
              <a:t>  bloc,  4</a:t>
            </a:r>
            <a:r>
              <a:rPr lang="fr-FR" baseline="30000" dirty="0" smtClean="0"/>
              <a:t>ème</a:t>
            </a:r>
            <a:r>
              <a:rPr lang="fr-FR" dirty="0" smtClean="0"/>
              <a:t> bloc, 5</a:t>
            </a:r>
            <a:r>
              <a:rPr lang="fr-FR" baseline="30000" dirty="0" smtClean="0"/>
              <a:t>ème</a:t>
            </a:r>
            <a:r>
              <a:rPr lang="fr-FR" dirty="0" smtClean="0"/>
              <a:t>  bloc):</a:t>
            </a:r>
          </a:p>
          <a:p>
            <a:pPr algn="just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503740"/>
              </p:ext>
            </p:extLst>
          </p:nvPr>
        </p:nvGraphicFramePr>
        <p:xfrm>
          <a:off x="1266423" y="3438659"/>
          <a:ext cx="9500314" cy="994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1292"/>
                <a:gridCol w="1674423"/>
                <a:gridCol w="1674423"/>
                <a:gridCol w="3170176"/>
              </a:tblGrid>
              <a:tr h="161925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9"/>
                      </a:pPr>
                      <a:r>
                        <a:rPr lang="fr-FR" sz="1600" u="none" strike="noStrike" dirty="0">
                          <a:effectLst/>
                        </a:rPr>
                        <a:t>CC10040C1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CC10040C1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1101131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Poissons et fruits de mer frais, congelés ou surgelés 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0"/>
                      </a:pPr>
                      <a:r>
                        <a:rPr lang="fr-FR" sz="1600" u="none" strike="noStrike" dirty="0">
                          <a:effectLst/>
                        </a:rPr>
                        <a:t>CC10040C2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CC10040C2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1101132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Poissons et  fruits de mer en conserves ou transformés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292680"/>
              </p:ext>
            </p:extLst>
          </p:nvPr>
        </p:nvGraphicFramePr>
        <p:xfrm>
          <a:off x="1266423" y="4694015"/>
          <a:ext cx="9757892" cy="1003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123"/>
                <a:gridCol w="1719821"/>
                <a:gridCol w="1719821"/>
                <a:gridCol w="3256127"/>
              </a:tblGrid>
              <a:tr h="161925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1"/>
                      </a:pPr>
                      <a:r>
                        <a:rPr lang="fr-FR" sz="1600" u="none" strike="noStrike" dirty="0">
                          <a:effectLst/>
                        </a:rPr>
                        <a:t>CC10040D1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CC10040D1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1101142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Lait en conserve et autres produits laitiers 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2"/>
                      </a:pPr>
                      <a:r>
                        <a:rPr lang="fr-FR" sz="1600" u="none" strike="noStrike" dirty="0">
                          <a:effectLst/>
                        </a:rPr>
                        <a:t>CC10040D2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CC10040D2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1101143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Fromage et fromage blanc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3"/>
                      </a:pPr>
                      <a:r>
                        <a:rPr lang="fr-FR" sz="1600" u="none" strike="noStrike" dirty="0">
                          <a:effectLst/>
                        </a:rPr>
                        <a:t>CC10040D3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CC10040D3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1101144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err="1">
                          <a:effectLst/>
                        </a:rPr>
                        <a:t>Oeufs</a:t>
                      </a:r>
                      <a:r>
                        <a:rPr lang="fr-FR" sz="1600" u="none" strike="noStrike" dirty="0">
                          <a:effectLst/>
                        </a:rPr>
                        <a:t> et produits à base d'</a:t>
                      </a:r>
                      <a:r>
                        <a:rPr lang="fr-FR" sz="1600" u="none" strike="noStrike" dirty="0" err="1">
                          <a:effectLst/>
                        </a:rPr>
                        <a:t>oeufs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841808"/>
              </p:ext>
            </p:extLst>
          </p:nvPr>
        </p:nvGraphicFramePr>
        <p:xfrm>
          <a:off x="1266423" y="5877327"/>
          <a:ext cx="9719257" cy="768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9998"/>
                <a:gridCol w="1713012"/>
                <a:gridCol w="1713012"/>
                <a:gridCol w="3243235"/>
              </a:tblGrid>
              <a:tr h="384086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4"/>
                      </a:pPr>
                      <a:r>
                        <a:rPr lang="fr-FR" sz="1600" u="none" strike="noStrike" dirty="0">
                          <a:effectLst/>
                        </a:rPr>
                        <a:t>CC10040E1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CC10040E1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1101151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Beurre et margarine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384086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5"/>
                      </a:pPr>
                      <a:r>
                        <a:rPr lang="fr-FR" sz="1600" u="none" strike="noStrike" dirty="0">
                          <a:effectLst/>
                        </a:rPr>
                        <a:t>CC10040E2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CC10040E2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1101153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Autres huiles de table et graisses 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43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7502"/>
          </a:xfrm>
        </p:spPr>
        <p:txBody>
          <a:bodyPr>
            <a:normAutofit/>
          </a:bodyPr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730321"/>
            <a:ext cx="9144000" cy="3696237"/>
          </a:xfrm>
        </p:spPr>
        <p:txBody>
          <a:bodyPr>
            <a:normAutofit lnSpcReduction="10000"/>
          </a:bodyPr>
          <a:lstStyle/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fr-FR" sz="4000" dirty="0" smtClean="0"/>
              <a:t>Contexte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fr-FR" sz="4000" dirty="0" smtClean="0"/>
              <a:t>Procédure de mise en </a:t>
            </a:r>
            <a:r>
              <a:rPr lang="fr-FR" sz="4000" dirty="0" err="1" smtClean="0"/>
              <a:t>oeuvre</a:t>
            </a:r>
            <a:endParaRPr lang="fr-FR" sz="4000" dirty="0"/>
          </a:p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fr-FR" sz="4000" dirty="0" smtClean="0"/>
              <a:t>Pays AFRISTAT utilisateurs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fr-FR" sz="4000" dirty="0" smtClean="0"/>
              <a:t>Difficultés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fr-FR" sz="4000" dirty="0" smtClean="0"/>
              <a:t>Suggestions et recommandation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64441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3595" y="169326"/>
            <a:ext cx="9144000" cy="1337502"/>
          </a:xfrm>
        </p:spPr>
        <p:txBody>
          <a:bodyPr>
            <a:normAutofit/>
          </a:bodyPr>
          <a:lstStyle/>
          <a:p>
            <a:r>
              <a:rPr lang="fr-FR" dirty="0" smtClean="0"/>
              <a:t>Difficultés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6423" y="1764406"/>
            <a:ext cx="9144000" cy="978793"/>
          </a:xfrm>
        </p:spPr>
        <p:txBody>
          <a:bodyPr>
            <a:noAutofit/>
          </a:bodyPr>
          <a:lstStyle/>
          <a:p>
            <a:pPr algn="just"/>
            <a:r>
              <a:rPr lang="fr-FR" sz="2800" dirty="0" smtClean="0"/>
              <a:t>CC1004000:  Produits des autres industries alimentaires</a:t>
            </a:r>
          </a:p>
          <a:p>
            <a:pPr algn="just"/>
            <a:r>
              <a:rPr lang="fr-FR" sz="2800" dirty="0" smtClean="0"/>
              <a:t>Correspondant à 25 produits PCI (6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bloc, 7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bloc, 8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) bloc):</a:t>
            </a:r>
          </a:p>
          <a:p>
            <a:pPr algn="just"/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237292"/>
              </p:ext>
            </p:extLst>
          </p:nvPr>
        </p:nvGraphicFramePr>
        <p:xfrm>
          <a:off x="1107583" y="2767414"/>
          <a:ext cx="10599312" cy="647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71848"/>
                <a:gridCol w="1669119"/>
                <a:gridCol w="1669119"/>
                <a:gridCol w="4289226"/>
              </a:tblGrid>
              <a:tr h="323515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6"/>
                      </a:pPr>
                      <a:r>
                        <a:rPr lang="fr-FR" sz="1600" u="none" strike="noStrike" dirty="0">
                          <a:effectLst/>
                        </a:rPr>
                        <a:t>CC10040F1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CC10040F1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1101182</a:t>
                      </a:r>
                      <a:endParaRPr lang="fr-FR" sz="16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Confitures, marmelades et miel 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323515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7"/>
                      </a:pPr>
                      <a:r>
                        <a:rPr lang="fr-FR" sz="1600" u="none" strike="noStrike" dirty="0">
                          <a:effectLst/>
                        </a:rPr>
                        <a:t>CC10040F2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CC10040F2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 dirty="0">
                          <a:effectLst/>
                        </a:rPr>
                        <a:t>1101183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Confiserie, chocolat et crèmes glacées  </a:t>
                      </a:r>
                      <a:endParaRPr lang="fr-FR" sz="16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756224"/>
              </p:ext>
            </p:extLst>
          </p:nvPr>
        </p:nvGraphicFramePr>
        <p:xfrm>
          <a:off x="1004553" y="4516998"/>
          <a:ext cx="10856890" cy="183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6985"/>
                <a:gridCol w="1352282"/>
                <a:gridCol w="866432"/>
                <a:gridCol w="6191191"/>
              </a:tblGrid>
              <a:tr h="418774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0"/>
                      </a:pPr>
                      <a:r>
                        <a:rPr lang="fr-FR" sz="1800" u="none" strike="noStrike" dirty="0">
                          <a:effectLst/>
                        </a:rPr>
                        <a:t>CC10040I1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CC10040I1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 dirty="0">
                          <a:effectLst/>
                        </a:rPr>
                        <a:t>1101221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Eaux minérales, boissons gazeuses et jus de fruits et de légumes 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215732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1"/>
                      </a:pPr>
                      <a:r>
                        <a:rPr lang="fr-FR" sz="1800" u="none" strike="noStrike" dirty="0">
                          <a:effectLst/>
                        </a:rPr>
                        <a:t>CC10040J1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CC10040J1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1102111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Spiritueux 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215732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2"/>
                      </a:pPr>
                      <a:r>
                        <a:rPr lang="fr-FR" sz="1800" u="none" strike="noStrike" dirty="0">
                          <a:effectLst/>
                        </a:rPr>
                        <a:t>CC10040K1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CC10040K1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1102121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Vin 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215732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3"/>
                      </a:pPr>
                      <a:r>
                        <a:rPr lang="fr-FR" sz="1800" u="none" strike="noStrike" dirty="0">
                          <a:effectLst/>
                        </a:rPr>
                        <a:t>CC10040L1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CC10040L1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1102131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Bière 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215732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4"/>
                      </a:pPr>
                      <a:r>
                        <a:rPr lang="fr-FR" sz="1800" u="none" strike="noStrike" dirty="0">
                          <a:effectLst/>
                        </a:rPr>
                        <a:t>CC10040M1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CC10040M1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1102211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Tabac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215732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25"/>
                      </a:pPr>
                      <a:r>
                        <a:rPr lang="fr-FR" sz="1800" u="none" strike="noStrike" dirty="0">
                          <a:effectLst/>
                        </a:rPr>
                        <a:t>CC10040N1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CC10040N1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1102311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Stupéfiants 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964683"/>
              </p:ext>
            </p:extLst>
          </p:nvPr>
        </p:nvGraphicFramePr>
        <p:xfrm>
          <a:off x="1034424" y="3820867"/>
          <a:ext cx="10711108" cy="567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4429"/>
                <a:gridCol w="1530158"/>
                <a:gridCol w="1530158"/>
                <a:gridCol w="4926363"/>
              </a:tblGrid>
              <a:tr h="161925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8"/>
                      </a:pPr>
                      <a:r>
                        <a:rPr lang="fr-FR" sz="1800" u="none" strike="noStrike" dirty="0">
                          <a:effectLst/>
                        </a:rPr>
                        <a:t>CC10040G1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CC10040G1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1101191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Produits alimentaires n.c.a.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342900" indent="-342900" algn="l" fontAlgn="b">
                        <a:buFont typeface="+mj-lt"/>
                        <a:buAutoNum type="arabicPeriod" startAt="19"/>
                      </a:pPr>
                      <a:r>
                        <a:rPr lang="fr-FR" sz="1800" u="none" strike="noStrike" dirty="0">
                          <a:effectLst/>
                        </a:rPr>
                        <a:t>CC10040H1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>
                          <a:effectLst/>
                        </a:rPr>
                        <a:t>CC10040H1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800" u="none" strike="noStrike">
                          <a:effectLst/>
                        </a:rPr>
                        <a:t>1101211</a:t>
                      </a:r>
                      <a:endParaRPr lang="fr-FR" sz="1800" b="0" i="0" u="none" strike="noStrike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Café, thé et cacao </a:t>
                      </a:r>
                      <a:endParaRPr lang="fr-FR" sz="1800" b="0" i="0" u="none" strike="noStrike" dirty="0"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2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3595" y="169326"/>
            <a:ext cx="9144000" cy="1337502"/>
          </a:xfrm>
        </p:spPr>
        <p:txBody>
          <a:bodyPr>
            <a:normAutofit/>
          </a:bodyPr>
          <a:lstStyle/>
          <a:p>
            <a:r>
              <a:rPr lang="fr-FR" dirty="0" smtClean="0"/>
              <a:t>Difficultés : </a:t>
            </a:r>
            <a:r>
              <a:rPr lang="fr-FR" dirty="0" err="1" smtClean="0"/>
              <a:t>edition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6423" y="1764406"/>
            <a:ext cx="9144000" cy="3812146"/>
          </a:xfrm>
        </p:spPr>
        <p:txBody>
          <a:bodyPr>
            <a:noAutofit/>
          </a:bodyPr>
          <a:lstStyle/>
          <a:p>
            <a:pPr algn="just"/>
            <a:r>
              <a:rPr lang="fr-FR" sz="2800" dirty="0" smtClean="0"/>
              <a:t>Choisir la version Excel 2007 ou 2010</a:t>
            </a:r>
          </a:p>
          <a:p>
            <a:pPr algn="just"/>
            <a:r>
              <a:rPr lang="fr-FR" sz="2800" dirty="0" smtClean="0"/>
              <a:t>Mais on parle </a:t>
            </a:r>
            <a:r>
              <a:rPr lang="fr-FR" sz="2800" dirty="0" err="1" smtClean="0"/>
              <a:t>mainteant</a:t>
            </a:r>
            <a:r>
              <a:rPr lang="fr-FR" sz="2800" dirty="0" smtClean="0"/>
              <a:t> de Excel 2016?????</a:t>
            </a:r>
          </a:p>
          <a:p>
            <a:pPr algn="just"/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5668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0513" y="-114009"/>
            <a:ext cx="9144000" cy="1337502"/>
          </a:xfrm>
        </p:spPr>
        <p:txBody>
          <a:bodyPr>
            <a:normAutofit/>
          </a:bodyPr>
          <a:lstStyle/>
          <a:p>
            <a:r>
              <a:rPr lang="fr-FR" cap="all" dirty="0" smtClean="0"/>
              <a:t>Suggestion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6111" y="1493949"/>
            <a:ext cx="11251844" cy="3528811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4000" dirty="0" smtClean="0"/>
              <a:t>Augmentation des heures de formation lors des </a:t>
            </a:r>
            <a:r>
              <a:rPr lang="fr-FR" sz="4000" dirty="0" err="1" smtClean="0"/>
              <a:t>seminaires</a:t>
            </a:r>
            <a:r>
              <a:rPr lang="fr-FR" sz="4000" dirty="0" smtClean="0"/>
              <a:t> (jusque là, ce sont des présentations rapides lors des séminaires ayant des thèmes centraux différents</a:t>
            </a:r>
          </a:p>
          <a:p>
            <a:pPr marL="342900" indent="-342900" algn="just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4000" dirty="0" smtClean="0"/>
              <a:t>Renforcement de la sensibilisation</a:t>
            </a:r>
          </a:p>
        </p:txBody>
      </p:sp>
    </p:spTree>
    <p:extLst>
      <p:ext uri="{BB962C8B-B14F-4D97-AF65-F5344CB8AC3E}">
        <p14:creationId xmlns:p14="http://schemas.microsoft.com/office/powerpoint/2010/main" val="26035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0513" y="-114009"/>
            <a:ext cx="9144000" cy="1337502"/>
          </a:xfrm>
        </p:spPr>
        <p:txBody>
          <a:bodyPr>
            <a:normAutofit/>
          </a:bodyPr>
          <a:lstStyle/>
          <a:p>
            <a:r>
              <a:rPr lang="fr-FR" cap="all" dirty="0" smtClean="0"/>
              <a:t>Suggestion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6111" y="1493949"/>
            <a:ext cx="11251844" cy="3528811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4400" dirty="0" smtClean="0"/>
              <a:t>Instauration des tables de passage standard à adapter par chaque pays (Instar de l’automatisation des ERE)</a:t>
            </a:r>
          </a:p>
          <a:p>
            <a:pPr marL="342900" indent="-342900" algn="just">
              <a:spcBef>
                <a:spcPts val="1800"/>
              </a:spcBef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fr-FR" sz="4400" dirty="0" smtClean="0"/>
              <a:t>Donnez plus de traçabilité et de transparence sur les approches d’estimation des dépenses de consommation: approches directe, </a:t>
            </a:r>
            <a:r>
              <a:rPr lang="fr-FR" sz="4400" dirty="0" err="1" smtClean="0"/>
              <a:t>exptrapolation</a:t>
            </a:r>
            <a:r>
              <a:rPr lang="fr-FR" sz="4400" dirty="0" smtClean="0"/>
              <a:t>, emprunt d </a:t>
            </a:r>
            <a:r>
              <a:rPr lang="fr-FR" sz="4400" dirty="0" err="1" smtClean="0"/>
              <a:t>indicatateurs</a:t>
            </a:r>
            <a:r>
              <a:rPr lang="fr-FR" sz="4400" dirty="0" smtClean="0"/>
              <a:t> de volumes ou structures, avis d’experts</a:t>
            </a:r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0655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7502"/>
          </a:xfrm>
        </p:spPr>
        <p:txBody>
          <a:bodyPr>
            <a:normAutofit/>
          </a:bodyPr>
          <a:lstStyle/>
          <a:p>
            <a:r>
              <a:rPr lang="fr-FR" cap="all" dirty="0" smtClean="0"/>
              <a:t>Conclusion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910625"/>
            <a:ext cx="9144000" cy="2347175"/>
          </a:xfrm>
        </p:spPr>
        <p:txBody>
          <a:bodyPr>
            <a:normAutofit/>
          </a:bodyPr>
          <a:lstStyle/>
          <a:p>
            <a:r>
              <a:rPr lang="fr-FR" sz="4400" dirty="0" smtClean="0"/>
              <a:t>Très utile mais pour des raisons pas encore  élucidées, il n’est pas très utilisé dans les pays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934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910625"/>
            <a:ext cx="9144000" cy="2347175"/>
          </a:xfrm>
        </p:spPr>
        <p:txBody>
          <a:bodyPr>
            <a:normAutofit/>
          </a:bodyPr>
          <a:lstStyle/>
          <a:p>
            <a:r>
              <a:rPr lang="fr-FR" sz="4400" dirty="0" smtClean="0"/>
              <a:t>MERCI DE VOTRE ATTENTION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47502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2347"/>
          </a:xfrm>
        </p:spPr>
        <p:txBody>
          <a:bodyPr>
            <a:normAutofit fontScale="90000"/>
          </a:bodyPr>
          <a:lstStyle/>
          <a:p>
            <a:r>
              <a:rPr lang="fr-FR" cap="all" dirty="0"/>
              <a:t>C</a:t>
            </a:r>
            <a:r>
              <a:rPr lang="fr-FR" cap="all" dirty="0" smtClean="0"/>
              <a:t>ontexte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730321"/>
            <a:ext cx="9144000" cy="3696237"/>
          </a:xfrm>
        </p:spPr>
        <p:txBody>
          <a:bodyPr>
            <a:norm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Résultats du PCI 2005: faible fiabilité des données de décomposition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Incohérence des données du PCI-Afrique avec les comptes nationaux officiels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Absence de </a:t>
            </a:r>
            <a:r>
              <a:rPr lang="fr-FR" dirty="0" err="1" smtClean="0"/>
              <a:t>tracabilité</a:t>
            </a:r>
            <a:r>
              <a:rPr lang="fr-FR" dirty="0" smtClean="0"/>
              <a:t> des opérations dans un contexte de mobilité du personnel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dirty="0" smtClean="0"/>
              <a:t>Exemple de MORES 2005 </a:t>
            </a:r>
            <a:r>
              <a:rPr lang="fr-FR" dirty="0" smtClean="0">
                <a:hlinkClick r:id="rId2" action="ppaction://hlinkfile"/>
              </a:rPr>
              <a:t>ERETES PCI\FR2-DECOMPOSITION-T.xls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676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2347"/>
          </a:xfrm>
        </p:spPr>
        <p:txBody>
          <a:bodyPr>
            <a:normAutofit fontScale="90000"/>
          </a:bodyPr>
          <a:lstStyle/>
          <a:p>
            <a:r>
              <a:rPr lang="fr-FR" cap="all" dirty="0"/>
              <a:t>C</a:t>
            </a:r>
            <a:r>
              <a:rPr lang="fr-FR" cap="all" dirty="0" smtClean="0"/>
              <a:t>ontexte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730321"/>
            <a:ext cx="9144000" cy="3696237"/>
          </a:xfrm>
        </p:spPr>
        <p:txBody>
          <a:bodyPr>
            <a:no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4400" dirty="0" smtClean="0"/>
              <a:t>MORES en 2011 comme solution au problème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4400" dirty="0" smtClean="0"/>
              <a:t>Idée de faciliter le travail des comptables utilisateurs de l’outil ERETES en matière de décomposition du PIB: ERETES-PCI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09330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730321"/>
            <a:ext cx="9144000" cy="3696237"/>
          </a:xfrm>
        </p:spPr>
        <p:txBody>
          <a:bodyPr>
            <a:normAutofit/>
          </a:bodyPr>
          <a:lstStyle/>
          <a:p>
            <a:r>
              <a:rPr lang="fr-FR" sz="4800" cap="all" dirty="0" err="1" smtClean="0"/>
              <a:t>ProcedureS</a:t>
            </a:r>
            <a:endParaRPr lang="fr-FR" sz="4800" cap="all" dirty="0" smtClean="0"/>
          </a:p>
          <a:p>
            <a:r>
              <a:rPr lang="fr-FR" sz="4800" cap="all" dirty="0" smtClean="0"/>
              <a:t> de l’IMPLEMENTATION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82980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556792"/>
            <a:ext cx="7224464" cy="4463008"/>
          </a:xfrm>
        </p:spPr>
        <p:txBody>
          <a:bodyPr/>
          <a:lstStyle/>
          <a:p>
            <a:pPr marL="347472" indent="-347472">
              <a:spcBef>
                <a:spcPts val="1200"/>
              </a:spcBef>
              <a:spcAft>
                <a:spcPts val="1200"/>
              </a:spcAft>
              <a:buFont typeface="Courier New"/>
              <a:buChar char="o"/>
            </a:pP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Établir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une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correspondance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entre les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les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ERETES et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ceux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sont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nécessaires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la PE</a:t>
            </a:r>
            <a:endParaRPr lang="en-GB" sz="2400" dirty="0"/>
          </a:p>
          <a:p>
            <a:pPr marL="347472" indent="-347472">
              <a:spcBef>
                <a:spcPts val="1200"/>
              </a:spcBef>
              <a:spcAft>
                <a:spcPts val="1200"/>
              </a:spcAft>
              <a:buFont typeface="Courier New"/>
              <a:buChar char="o"/>
            </a:pP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Créer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nouveaux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nouvelles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</a:t>
            </a:r>
            <a:r>
              <a:rPr lang="en-GB" sz="2400" dirty="0"/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éclats</a:t>
            </a:r>
            <a:r>
              <a:rPr lang="en-GB" sz="2400" dirty="0"/>
              <a:t> </a:t>
            </a:r>
          </a:p>
          <a:p>
            <a:pPr marL="347472" indent="-347472">
              <a:spcBef>
                <a:spcPts val="1200"/>
              </a:spcBef>
              <a:spcAft>
                <a:spcPts val="1200"/>
              </a:spcAft>
              <a:buFont typeface="Courier New"/>
              <a:buChar char="o"/>
            </a:pP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Définir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des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coefficients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partage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qui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seront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éclatés</a:t>
            </a:r>
            <a:endParaRPr lang="en-GB" sz="2400" dirty="0"/>
          </a:p>
          <a:p>
            <a:pPr marL="347472" indent="-347472">
              <a:spcBef>
                <a:spcPts val="1200"/>
              </a:spcBef>
              <a:spcAft>
                <a:spcPts val="1200"/>
              </a:spcAft>
              <a:buFont typeface="Courier New"/>
              <a:buChar char="o"/>
            </a:pP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Construire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une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correspondance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entre les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les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(ERETES + </a:t>
            </a:r>
            <a:r>
              <a:rPr lang="es-ES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éclats</a:t>
            </a:r>
            <a:r>
              <a:rPr lang="es-ES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et la PE</a:t>
            </a:r>
            <a:endParaRPr lang="en-GB" sz="2400" dirty="0"/>
          </a:p>
          <a:p>
            <a:pPr marL="457200" indent="0">
              <a:spcBef>
                <a:spcPts val="1200"/>
              </a:spcBef>
              <a:spcAft>
                <a:spcPts val="1200"/>
              </a:spcAft>
              <a:buClr>
                <a:schemeClr val="accent1"/>
              </a:buClr>
              <a:buSzPct val="75000"/>
              <a:buNone/>
            </a:pPr>
            <a:endParaRPr lang="en-GB" sz="24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s-PE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9096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es-PE" smtClean="0"/>
              <a:pPr/>
              <a:t>6</a:t>
            </a:fld>
            <a:endParaRPr lang="es-PE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69135" y="527717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PE" sz="2800" cap="all" dirty="0" err="1">
                <a:solidFill>
                  <a:schemeClr val="tx1"/>
                </a:solidFill>
              </a:rPr>
              <a:t>Etape</a:t>
            </a:r>
            <a:r>
              <a:rPr lang="es-PE" sz="2800" cap="all" dirty="0">
                <a:solidFill>
                  <a:schemeClr val="tx1"/>
                </a:solidFill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3096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7502"/>
          </a:xfrm>
        </p:spPr>
        <p:txBody>
          <a:bodyPr>
            <a:normAutofit/>
          </a:bodyPr>
          <a:lstStyle/>
          <a:p>
            <a:r>
              <a:rPr lang="fr-FR" cap="all" dirty="0" smtClean="0"/>
              <a:t>Etape 1: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730321"/>
            <a:ext cx="9144000" cy="3696237"/>
          </a:xfrm>
        </p:spPr>
        <p:txBody>
          <a:bodyPr>
            <a:normAutofit/>
          </a:bodyPr>
          <a:lstStyle/>
          <a:p>
            <a:pPr marL="54864" algn="just">
              <a:spcBef>
                <a:spcPts val="576"/>
              </a:spcBef>
              <a:spcAft>
                <a:spcPts val="0"/>
              </a:spcAft>
            </a:pPr>
            <a:r>
              <a:rPr lang="es-PE" sz="3200" dirty="0" smtClean="0"/>
              <a:t> </a:t>
            </a:r>
            <a:r>
              <a:rPr lang="es-PE" sz="3200" dirty="0" err="1"/>
              <a:t>C</a:t>
            </a:r>
            <a:r>
              <a:rPr lang="es-PE" sz="3200" dirty="0" err="1" smtClean="0"/>
              <a:t>lassification</a:t>
            </a:r>
            <a:r>
              <a:rPr lang="es-PE" sz="3200" dirty="0" smtClean="0"/>
              <a:t>: 3 cas </a:t>
            </a:r>
            <a:r>
              <a:rPr lang="es-PE" sz="3200" dirty="0" err="1" smtClean="0"/>
              <a:t>possible</a:t>
            </a:r>
            <a:endParaRPr lang="es-PE" sz="3200" dirty="0" smtClean="0"/>
          </a:p>
          <a:p>
            <a:pPr marL="512064" indent="-457200" algn="just">
              <a:spcBef>
                <a:spcPts val="576"/>
              </a:spcBef>
              <a:spcAft>
                <a:spcPts val="0"/>
              </a:spcAft>
              <a:buFont typeface="+mj-lt"/>
              <a:buAutoNum type="arabicPeriod"/>
            </a:pPr>
            <a:r>
              <a:rPr lang="es-PE" sz="2800" dirty="0" smtClean="0"/>
              <a:t>un </a:t>
            </a:r>
            <a:r>
              <a:rPr lang="es-PE" sz="2800" dirty="0" err="1"/>
              <a:t>produit</a:t>
            </a:r>
            <a:r>
              <a:rPr lang="es-PE" sz="2800" dirty="0"/>
              <a:t> </a:t>
            </a:r>
            <a:r>
              <a:rPr lang="es-PE" sz="2800" dirty="0" err="1"/>
              <a:t>ou</a:t>
            </a:r>
            <a:r>
              <a:rPr lang="es-PE" sz="2800" dirty="0"/>
              <a:t> une </a:t>
            </a:r>
            <a:r>
              <a:rPr lang="es-PE" sz="2800" dirty="0" err="1"/>
              <a:t>branche</a:t>
            </a:r>
            <a:r>
              <a:rPr lang="es-PE" sz="2800" dirty="0"/>
              <a:t> ERETES </a:t>
            </a:r>
            <a:r>
              <a:rPr lang="es-PE" sz="2800" dirty="0" err="1"/>
              <a:t>correspond</a:t>
            </a:r>
            <a:r>
              <a:rPr lang="es-PE" sz="2800" dirty="0"/>
              <a:t> </a:t>
            </a:r>
            <a:r>
              <a:rPr lang="es-PE" sz="2800" dirty="0" err="1"/>
              <a:t>précisement</a:t>
            </a:r>
            <a:r>
              <a:rPr lang="es-PE" sz="2800" dirty="0"/>
              <a:t> à la PE</a:t>
            </a:r>
            <a:endParaRPr lang="en-GB" sz="2800" dirty="0"/>
          </a:p>
          <a:p>
            <a:pPr marL="512064" indent="-457200" algn="just">
              <a:spcBef>
                <a:spcPts val="576"/>
              </a:spcBef>
              <a:spcAft>
                <a:spcPts val="0"/>
              </a:spcAft>
              <a:buFont typeface="+mj-lt"/>
              <a:buAutoNum type="arabicPeriod"/>
            </a:pPr>
            <a:r>
              <a:rPr lang="es-PE" sz="2800" dirty="0" err="1"/>
              <a:t>plusieurs</a:t>
            </a:r>
            <a:r>
              <a:rPr lang="es-PE" sz="2800" dirty="0"/>
              <a:t> </a:t>
            </a:r>
            <a:r>
              <a:rPr lang="es-PE" sz="2800" dirty="0" err="1"/>
              <a:t>produits</a:t>
            </a:r>
            <a:r>
              <a:rPr lang="es-PE" sz="2800" dirty="0"/>
              <a:t> </a:t>
            </a:r>
            <a:r>
              <a:rPr lang="es-PE" sz="2800" dirty="0" err="1"/>
              <a:t>ou</a:t>
            </a:r>
            <a:r>
              <a:rPr lang="es-PE" sz="2800" dirty="0"/>
              <a:t> </a:t>
            </a:r>
            <a:r>
              <a:rPr lang="es-PE" sz="2800" dirty="0" err="1"/>
              <a:t>branches</a:t>
            </a:r>
            <a:r>
              <a:rPr lang="es-PE" sz="2800" dirty="0"/>
              <a:t> </a:t>
            </a:r>
            <a:r>
              <a:rPr lang="es-PE" sz="2800" dirty="0" err="1"/>
              <a:t>sont</a:t>
            </a:r>
            <a:r>
              <a:rPr lang="es-PE" sz="2800" dirty="0"/>
              <a:t> </a:t>
            </a:r>
            <a:r>
              <a:rPr lang="es-PE" sz="2800" dirty="0" err="1"/>
              <a:t>nécessaires</a:t>
            </a:r>
            <a:r>
              <a:rPr lang="es-PE" sz="2800" dirty="0"/>
              <a:t> </a:t>
            </a:r>
            <a:r>
              <a:rPr lang="es-PE" sz="2800" dirty="0" err="1"/>
              <a:t>pour</a:t>
            </a:r>
            <a:r>
              <a:rPr lang="es-PE" sz="2800" dirty="0"/>
              <a:t> la PE</a:t>
            </a:r>
            <a:endParaRPr lang="en-GB" sz="2800" dirty="0"/>
          </a:p>
          <a:p>
            <a:pPr marL="512064" indent="-457200" algn="just">
              <a:spcBef>
                <a:spcPts val="576"/>
              </a:spcBef>
              <a:spcAft>
                <a:spcPts val="0"/>
              </a:spcAft>
              <a:buFont typeface="+mj-lt"/>
              <a:buAutoNum type="arabicPeriod"/>
            </a:pPr>
            <a:r>
              <a:rPr lang="es-PE" sz="2800" dirty="0" err="1"/>
              <a:t>seulement</a:t>
            </a:r>
            <a:r>
              <a:rPr lang="es-PE" sz="2800" dirty="0"/>
              <a:t> une </a:t>
            </a:r>
            <a:r>
              <a:rPr lang="es-PE" sz="2800" dirty="0" err="1"/>
              <a:t>partie</a:t>
            </a:r>
            <a:r>
              <a:rPr lang="es-PE" sz="2800" dirty="0"/>
              <a:t> </a:t>
            </a:r>
            <a:r>
              <a:rPr lang="es-PE" sz="2800" dirty="0" err="1"/>
              <a:t>d'une</a:t>
            </a:r>
            <a:r>
              <a:rPr lang="es-PE" sz="2800" dirty="0"/>
              <a:t> </a:t>
            </a:r>
            <a:r>
              <a:rPr lang="es-PE" sz="2800" dirty="0" err="1"/>
              <a:t>branche</a:t>
            </a:r>
            <a:r>
              <a:rPr lang="es-PE" sz="2800" dirty="0"/>
              <a:t> </a:t>
            </a:r>
            <a:r>
              <a:rPr lang="es-PE" sz="2800" dirty="0" err="1"/>
              <a:t>ou</a:t>
            </a:r>
            <a:r>
              <a:rPr lang="es-PE" sz="2800" dirty="0"/>
              <a:t> </a:t>
            </a:r>
            <a:r>
              <a:rPr lang="es-PE" sz="2800" dirty="0" err="1"/>
              <a:t>d'un</a:t>
            </a:r>
            <a:r>
              <a:rPr lang="es-PE" sz="2800" dirty="0"/>
              <a:t> </a:t>
            </a:r>
            <a:r>
              <a:rPr lang="es-PE" sz="2800" dirty="0" err="1"/>
              <a:t>produit</a:t>
            </a:r>
            <a:r>
              <a:rPr lang="es-PE" sz="2800" dirty="0"/>
              <a:t> </a:t>
            </a:r>
            <a:r>
              <a:rPr lang="es-PE" sz="2800" dirty="0" err="1"/>
              <a:t>est</a:t>
            </a:r>
            <a:r>
              <a:rPr lang="es-PE" sz="2800" dirty="0"/>
              <a:t> </a:t>
            </a:r>
            <a:r>
              <a:rPr lang="es-PE" sz="2800" dirty="0" err="1"/>
              <a:t>nécessaire</a:t>
            </a:r>
            <a:r>
              <a:rPr lang="es-PE" sz="2800" dirty="0"/>
              <a:t> </a:t>
            </a:r>
            <a:r>
              <a:rPr lang="es-PE" sz="2800" dirty="0" err="1"/>
              <a:t>pour</a:t>
            </a:r>
            <a:r>
              <a:rPr lang="es-PE" sz="2800" dirty="0"/>
              <a:t> la</a:t>
            </a:r>
            <a:r>
              <a:rPr lang="en-GB" sz="2800" dirty="0"/>
              <a:t> </a:t>
            </a:r>
            <a:r>
              <a:rPr lang="es-PE" sz="2800" dirty="0" smtClean="0"/>
              <a:t>PE</a:t>
            </a:r>
          </a:p>
          <a:p>
            <a:pPr marL="54864" algn="just">
              <a:spcBef>
                <a:spcPts val="576"/>
              </a:spcBef>
            </a:pPr>
            <a:r>
              <a:rPr lang="es-PE" sz="2800" dirty="0" smtClean="0">
                <a:solidFill>
                  <a:srgbClr val="FF0000"/>
                </a:solidFill>
              </a:rPr>
              <a:t>Le cas le plus </a:t>
            </a:r>
            <a:r>
              <a:rPr lang="es-PE" sz="2800" dirty="0" err="1" smtClean="0">
                <a:solidFill>
                  <a:srgbClr val="FF0000"/>
                </a:solidFill>
              </a:rPr>
              <a:t>difficile</a:t>
            </a:r>
            <a:r>
              <a:rPr lang="es-PE" sz="2800" dirty="0" smtClean="0">
                <a:solidFill>
                  <a:srgbClr val="FF0000"/>
                </a:solidFill>
              </a:rPr>
              <a:t>: 3: </a:t>
            </a:r>
            <a:r>
              <a:rPr lang="fr-FR" sz="2800" dirty="0">
                <a:solidFill>
                  <a:srgbClr val="FF0000"/>
                </a:solidFill>
              </a:rPr>
              <a:t>Elimination du cas 3 par éclatement des produits et des branches</a:t>
            </a:r>
          </a:p>
          <a:p>
            <a:pPr marL="54864" algn="just">
              <a:spcBef>
                <a:spcPts val="576"/>
              </a:spcBef>
              <a:spcAft>
                <a:spcPts val="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5164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7502"/>
          </a:xfrm>
        </p:spPr>
        <p:txBody>
          <a:bodyPr>
            <a:normAutofit/>
          </a:bodyPr>
          <a:lstStyle/>
          <a:p>
            <a:r>
              <a:rPr lang="fr-FR" cap="all" dirty="0" smtClean="0"/>
              <a:t>Etape 1</a:t>
            </a:r>
            <a:endParaRPr lang="fr-FR" cap="all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730321"/>
            <a:ext cx="9144000" cy="3696237"/>
          </a:xfrm>
        </p:spPr>
        <p:txBody>
          <a:bodyPr>
            <a:normAutofit/>
          </a:bodyPr>
          <a:lstStyle/>
          <a:p>
            <a:pPr algn="just"/>
            <a:r>
              <a:rPr lang="fr-FR" dirty="0" err="1" smtClean="0"/>
              <a:t>Complements</a:t>
            </a:r>
            <a:r>
              <a:rPr lang="fr-FR" dirty="0" smtClean="0"/>
              <a:t> ERETES PCI </a:t>
            </a:r>
            <a:endParaRPr lang="fr-FR" dirty="0"/>
          </a:p>
          <a:p>
            <a:pPr algn="just"/>
            <a:r>
              <a:rPr lang="fr-FR" dirty="0"/>
              <a:t>Les tables « Compléments ERETES_PCI </a:t>
            </a:r>
            <a:r>
              <a:rPr lang="fr-FR" dirty="0" smtClean="0"/>
              <a:t>»: « </a:t>
            </a:r>
            <a:r>
              <a:rPr lang="fr-FR" dirty="0" err="1" smtClean="0"/>
              <a:t>Produit_PCI</a:t>
            </a:r>
            <a:r>
              <a:rPr lang="fr-FR" dirty="0"/>
              <a:t> » et </a:t>
            </a:r>
            <a:r>
              <a:rPr lang="fr-FR" dirty="0" smtClean="0"/>
              <a:t>« </a:t>
            </a:r>
            <a:r>
              <a:rPr lang="fr-FR" dirty="0" err="1" smtClean="0"/>
              <a:t>Branche_PCI</a:t>
            </a:r>
            <a:r>
              <a:rPr lang="fr-FR" dirty="0"/>
              <a:t> » qui sont des nomenclatures de produits et de branches construites à partir de la correspondance ERETES et PCI pour les éléments à morceler</a:t>
            </a:r>
          </a:p>
        </p:txBody>
      </p:sp>
    </p:spTree>
    <p:extLst>
      <p:ext uri="{BB962C8B-B14F-4D97-AF65-F5344CB8AC3E}">
        <p14:creationId xmlns:p14="http://schemas.microsoft.com/office/powerpoint/2010/main" val="147932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61" y="1844824"/>
            <a:ext cx="8907303" cy="4174976"/>
          </a:xfrm>
        </p:spPr>
        <p:txBody>
          <a:bodyPr/>
          <a:lstStyle/>
          <a:p>
            <a:pPr marL="347472" indent="-347472">
              <a:spcBef>
                <a:spcPts val="576"/>
              </a:spcBef>
              <a:buFont typeface="Wingdings"/>
              <a:buChar char="¢"/>
            </a:pP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Charger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tables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passage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une base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  <a:endParaRPr lang="en-GB" sz="2400" dirty="0"/>
          </a:p>
          <a:p>
            <a:pPr marL="347472" indent="-347472">
              <a:spcBef>
                <a:spcPts val="576"/>
              </a:spcBef>
              <a:buFont typeface="Wingdings"/>
              <a:buChar char="¢"/>
            </a:pP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Utiliser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</a:t>
            </a:r>
            <a:r>
              <a:rPr lang="en-GB" sz="2400" dirty="0"/>
              <a:t> 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module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pour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produire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une base ERETES-PCI à partir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d'une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base ERETES et de la base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conversion</a:t>
            </a:r>
            <a:r>
              <a:rPr lang="en-GB" sz="2400" dirty="0"/>
              <a:t> </a:t>
            </a:r>
          </a:p>
          <a:p>
            <a:pPr marL="0" indent="0">
              <a:spcBef>
                <a:spcPts val="576"/>
              </a:spcBef>
              <a:buNone/>
            </a:pPr>
            <a:endParaRPr lang="en-GB" sz="2400" dirty="0"/>
          </a:p>
          <a:p>
            <a:pPr marL="0" indent="0" algn="ctr">
              <a:spcBef>
                <a:spcPts val="576"/>
              </a:spcBef>
              <a:buNone/>
            </a:pP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Une base ERETES-PCI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une base ERETES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dans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laquelle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les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produits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et les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branches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sont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détaillés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au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niveau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s-PE" sz="2400" b="1" dirty="0" err="1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ceux</a:t>
            </a:r>
            <a:r>
              <a:rPr lang="es-PE" sz="2400" b="1" dirty="0">
                <a:ln w="12700" cap="flat" cmpd="sng" algn="ctr">
                  <a:solidFill>
                    <a:srgbClr val="000000"/>
                  </a:solidFill>
                  <a:prstDash val="solid"/>
                  <a:round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du PE.</a:t>
            </a:r>
            <a:endParaRPr lang="en-GB" sz="2400" dirty="0"/>
          </a:p>
          <a:p>
            <a:pPr marL="0" indent="0">
              <a:buNone/>
            </a:pPr>
            <a:endParaRPr lang="es-PE" sz="2400" b="1" dirty="0">
              <a:ln w="12700" cap="flat" cmpd="sng" algn="ctr">
                <a:solidFill>
                  <a:srgbClr val="000000"/>
                </a:solidFill>
                <a:prstDash val="solid"/>
                <a:round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9096396" y="6400800"/>
            <a:ext cx="1219200" cy="457200"/>
          </a:xfrm>
          <a:prstGeom prst="rect">
            <a:avLst/>
          </a:prstGeom>
        </p:spPr>
        <p:txBody>
          <a:bodyPr/>
          <a:lstStyle/>
          <a:p>
            <a:fld id="{F12A78D7-AF82-49F1-BB4A-0A375665737D}" type="slidenum">
              <a:rPr lang="es-PE" smtClean="0"/>
              <a:pPr/>
              <a:t>9</a:t>
            </a:fld>
            <a:endParaRPr lang="es-PE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69135" y="527717"/>
            <a:ext cx="7010400" cy="814797"/>
          </a:xfrm>
          <a:ln>
            <a:solidFill>
              <a:schemeClr val="accent1"/>
            </a:solidFill>
          </a:ln>
        </p:spPr>
        <p:style>
          <a:lnRef idx="0">
            <a:schemeClr val="accent4"/>
          </a:lnRef>
          <a:fillRef idx="1003">
            <a:schemeClr val="lt2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PE" sz="2800" dirty="0" err="1">
                <a:solidFill>
                  <a:schemeClr val="tx1"/>
                </a:solidFill>
              </a:rPr>
              <a:t>Etape</a:t>
            </a:r>
            <a:r>
              <a:rPr lang="es-PE" sz="2800" dirty="0">
                <a:solidFill>
                  <a:schemeClr val="tx1"/>
                </a:solidFill>
              </a:rPr>
              <a:t> 1 - </a:t>
            </a:r>
            <a:r>
              <a:rPr lang="es-PE" sz="2800" dirty="0" err="1">
                <a:solidFill>
                  <a:schemeClr val="tx1"/>
                </a:solidFill>
              </a:rPr>
              <a:t>Conversion</a:t>
            </a:r>
            <a:endParaRPr lang="es-P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4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3320</TotalTime>
  <Words>998</Words>
  <Application>Microsoft Office PowerPoint</Application>
  <PresentationFormat>Grand écran</PresentationFormat>
  <Paragraphs>208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MS Sans Serif</vt:lpstr>
      <vt:lpstr>Times New Roman</vt:lpstr>
      <vt:lpstr>Wingdings</vt:lpstr>
      <vt:lpstr>Thème Office</vt:lpstr>
      <vt:lpstr>      ETAT  D’IMPLEMENTATION DE L’OUTIL ERETES PCI DANS LES ETATS MEMBRES AFRISTAT</vt:lpstr>
      <vt:lpstr>SOMMAIRE</vt:lpstr>
      <vt:lpstr>Contexte</vt:lpstr>
      <vt:lpstr>Contexte</vt:lpstr>
      <vt:lpstr>Présentation PowerPoint</vt:lpstr>
      <vt:lpstr>Etape 1</vt:lpstr>
      <vt:lpstr>Etape 1:</vt:lpstr>
      <vt:lpstr>Etape 1</vt:lpstr>
      <vt:lpstr>Etape 1 - Conversion</vt:lpstr>
      <vt:lpstr>Etape 2 : Contrôle </vt:lpstr>
      <vt:lpstr>Etape 3 : Editions</vt:lpstr>
      <vt:lpstr>Pays AFRISTAT qui utilise l’outil ERETES</vt:lpstr>
      <vt:lpstr>Difficultés</vt:lpstr>
      <vt:lpstr>Difficultés (cas du benin)</vt:lpstr>
      <vt:lpstr>Difficultés : tables de conversion</vt:lpstr>
      <vt:lpstr>DIFFICULTES</vt:lpstr>
      <vt:lpstr>Difficultés de classification</vt:lpstr>
      <vt:lpstr>Difficultés</vt:lpstr>
      <vt:lpstr>Difficultés</vt:lpstr>
      <vt:lpstr>Difficultés</vt:lpstr>
      <vt:lpstr>Difficultés : edition</vt:lpstr>
      <vt:lpstr>Suggestion</vt:lpstr>
      <vt:lpstr>Suggestion</vt:lpstr>
      <vt:lpstr>Conclusion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IMPLEMENTATION: OUTIL ERETES PCI</dc:title>
  <dc:creator>Symphorien Tabo</dc:creator>
  <cp:lastModifiedBy>Symphorien Tabo</cp:lastModifiedBy>
  <cp:revision>31</cp:revision>
  <dcterms:created xsi:type="dcterms:W3CDTF">2018-12-17T08:20:55Z</dcterms:created>
  <dcterms:modified xsi:type="dcterms:W3CDTF">2018-12-19T15:52:40Z</dcterms:modified>
</cp:coreProperties>
</file>