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bookmarkIdSeed="3">
  <p:sldMasterIdLst>
    <p:sldMasterId id="2147483769" r:id="rId1"/>
  </p:sldMasterIdLst>
  <p:notesMasterIdLst>
    <p:notesMasterId r:id="rId25"/>
  </p:notesMasterIdLst>
  <p:sldIdLst>
    <p:sldId id="256" r:id="rId2"/>
    <p:sldId id="258" r:id="rId3"/>
    <p:sldId id="261" r:id="rId4"/>
    <p:sldId id="282" r:id="rId5"/>
    <p:sldId id="285" r:id="rId6"/>
    <p:sldId id="287" r:id="rId7"/>
    <p:sldId id="288" r:id="rId8"/>
    <p:sldId id="289" r:id="rId9"/>
    <p:sldId id="290" r:id="rId10"/>
    <p:sldId id="291" r:id="rId11"/>
    <p:sldId id="292" r:id="rId12"/>
    <p:sldId id="293" r:id="rId13"/>
    <p:sldId id="296" r:id="rId14"/>
    <p:sldId id="297" r:id="rId15"/>
    <p:sldId id="298" r:id="rId16"/>
    <p:sldId id="309" r:id="rId17"/>
    <p:sldId id="302" r:id="rId18"/>
    <p:sldId id="304" r:id="rId19"/>
    <p:sldId id="305" r:id="rId20"/>
    <p:sldId id="306" r:id="rId21"/>
    <p:sldId id="307" r:id="rId22"/>
    <p:sldId id="308"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abacar DIOP" initials="AD" lastIdx="1" clrIdx="0">
    <p:extLst>
      <p:ext uri="{19B8F6BF-5375-455C-9EA6-DF929625EA0E}">
        <p15:presenceInfo xmlns:p15="http://schemas.microsoft.com/office/powerpoint/2012/main" userId="Ababacar DIO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2" d="100"/>
          <a:sy n="62" d="100"/>
        </p:scale>
        <p:origin x="1056" y="84"/>
      </p:cViewPr>
      <p:guideLst/>
    </p:cSldViewPr>
  </p:slideViewPr>
  <p:notesTextViewPr>
    <p:cViewPr>
      <p:scale>
        <a:sx n="1" d="1"/>
        <a:sy n="1" d="1"/>
      </p:scale>
      <p:origin x="0" y="0"/>
    </p:cViewPr>
  </p:notesTextViewPr>
  <p:sorterViewPr>
    <p:cViewPr>
      <p:scale>
        <a:sx n="100" d="100"/>
        <a:sy n="100" d="100"/>
      </p:scale>
      <p:origin x="0" y="-83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F1750C-6C29-45DA-9303-18FDAEAEA906}"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fr-FR"/>
        </a:p>
      </dgm:t>
    </dgm:pt>
    <dgm:pt modelId="{0C38C231-20A9-4457-8873-9D1A344B359B}">
      <dgm:prSet phldrT="[Texte]" custT="1"/>
      <dgm:spPr/>
      <dgm:t>
        <a:bodyPr/>
        <a:lstStyle/>
        <a:p>
          <a:r>
            <a:rPr lang="fr-FR" sz="3200" dirty="0" smtClean="0">
              <a:latin typeface="Times New Roman" panose="02020603050405020304" pitchFamily="18" charset="0"/>
              <a:cs typeface="Times New Roman" panose="02020603050405020304" pitchFamily="18" charset="0"/>
            </a:rPr>
            <a:t>Introduction</a:t>
          </a:r>
          <a:endParaRPr lang="fr-FR" sz="3200" dirty="0">
            <a:latin typeface="Times New Roman" panose="02020603050405020304" pitchFamily="18" charset="0"/>
            <a:cs typeface="Times New Roman" panose="02020603050405020304" pitchFamily="18" charset="0"/>
          </a:endParaRPr>
        </a:p>
      </dgm:t>
    </dgm:pt>
    <dgm:pt modelId="{B2441231-B5BD-4C32-8521-9AA7811A6D7E}" type="parTrans" cxnId="{2DDCC776-B75C-4F0A-ABDE-5166A332EBF5}">
      <dgm:prSet/>
      <dgm:spPr/>
      <dgm:t>
        <a:bodyPr/>
        <a:lstStyle/>
        <a:p>
          <a:endParaRPr lang="fr-FR"/>
        </a:p>
      </dgm:t>
    </dgm:pt>
    <dgm:pt modelId="{67C1481B-B3F4-4877-8EA7-67669D747DAC}" type="sibTrans" cxnId="{2DDCC776-B75C-4F0A-ABDE-5166A332EBF5}">
      <dgm:prSet/>
      <dgm:spPr/>
      <dgm:t>
        <a:bodyPr/>
        <a:lstStyle/>
        <a:p>
          <a:endParaRPr lang="fr-FR"/>
        </a:p>
      </dgm:t>
    </dgm:pt>
    <dgm:pt modelId="{71DC5D0E-2794-47AF-BCC1-C36C419AF858}">
      <dgm:prSet phldrT="[Texte]" custT="1"/>
      <dgm:spPr/>
      <dgm:t>
        <a:bodyPr/>
        <a:lstStyle/>
        <a:p>
          <a:r>
            <a:rPr lang="fr-FR" sz="3200" dirty="0" smtClean="0">
              <a:latin typeface="Times New Roman" panose="02020603050405020304" pitchFamily="18" charset="0"/>
              <a:cs typeface="Times New Roman" panose="02020603050405020304" pitchFamily="18" charset="0"/>
            </a:rPr>
            <a:t>Champs des APU</a:t>
          </a:r>
          <a:endParaRPr lang="fr-FR" sz="3200" dirty="0">
            <a:latin typeface="Times New Roman" panose="02020603050405020304" pitchFamily="18" charset="0"/>
            <a:cs typeface="Times New Roman" panose="02020603050405020304" pitchFamily="18" charset="0"/>
          </a:endParaRPr>
        </a:p>
      </dgm:t>
    </dgm:pt>
    <dgm:pt modelId="{F0273E64-1E1D-49BD-A1FD-E330CF796815}" type="parTrans" cxnId="{C16905DD-8A3F-4D5E-B814-7EAB1904FBA3}">
      <dgm:prSet/>
      <dgm:spPr/>
      <dgm:t>
        <a:bodyPr/>
        <a:lstStyle/>
        <a:p>
          <a:endParaRPr lang="fr-FR"/>
        </a:p>
      </dgm:t>
    </dgm:pt>
    <dgm:pt modelId="{A72DF32A-A39E-44F5-8408-9C4F2C79480F}" type="sibTrans" cxnId="{C16905DD-8A3F-4D5E-B814-7EAB1904FBA3}">
      <dgm:prSet/>
      <dgm:spPr/>
      <dgm:t>
        <a:bodyPr/>
        <a:lstStyle/>
        <a:p>
          <a:endParaRPr lang="fr-FR"/>
        </a:p>
      </dgm:t>
    </dgm:pt>
    <dgm:pt modelId="{073ADA00-6403-4E49-B055-52F511FCA5F3}">
      <dgm:prSet phldrT="[Texte]" custT="1"/>
      <dgm:spPr/>
      <dgm:t>
        <a:bodyPr/>
        <a:lstStyle/>
        <a:p>
          <a:r>
            <a:rPr lang="fr-FR" sz="3200" dirty="0" smtClean="0">
              <a:latin typeface="Times New Roman" panose="02020603050405020304" pitchFamily="18" charset="0"/>
              <a:cs typeface="Times New Roman" panose="02020603050405020304" pitchFamily="18" charset="0"/>
            </a:rPr>
            <a:t>Sources de données des APU</a:t>
          </a:r>
          <a:endParaRPr lang="fr-FR" sz="3200" dirty="0">
            <a:latin typeface="Times New Roman" panose="02020603050405020304" pitchFamily="18" charset="0"/>
            <a:cs typeface="Times New Roman" panose="02020603050405020304" pitchFamily="18" charset="0"/>
          </a:endParaRPr>
        </a:p>
      </dgm:t>
    </dgm:pt>
    <dgm:pt modelId="{E0DDDFB1-3259-4F02-B6EF-A47621962935}" type="parTrans" cxnId="{22649D8D-6323-42B6-931B-50FE0C126876}">
      <dgm:prSet/>
      <dgm:spPr/>
      <dgm:t>
        <a:bodyPr/>
        <a:lstStyle/>
        <a:p>
          <a:endParaRPr lang="fr-FR"/>
        </a:p>
      </dgm:t>
    </dgm:pt>
    <dgm:pt modelId="{D251B4AF-8F39-494A-91E0-F83833317E5D}" type="sibTrans" cxnId="{22649D8D-6323-42B6-931B-50FE0C126876}">
      <dgm:prSet/>
      <dgm:spPr/>
      <dgm:t>
        <a:bodyPr/>
        <a:lstStyle/>
        <a:p>
          <a:endParaRPr lang="fr-FR"/>
        </a:p>
      </dgm:t>
    </dgm:pt>
    <dgm:pt modelId="{5ECB3A4F-B7E3-47D5-9224-748C7F453560}">
      <dgm:prSet phldrT="[Texte]" custT="1"/>
      <dgm:spPr/>
      <dgm:t>
        <a:bodyPr/>
        <a:lstStyle/>
        <a:p>
          <a:r>
            <a:rPr lang="fr-FR" sz="3200" dirty="0" smtClean="0">
              <a:latin typeface="Times New Roman" panose="02020603050405020304" pitchFamily="18" charset="0"/>
              <a:cs typeface="Times New Roman" panose="02020603050405020304" pitchFamily="18" charset="0"/>
            </a:rPr>
            <a:t>Traitement des sources de données </a:t>
          </a:r>
          <a:endParaRPr lang="fr-FR" sz="3200" dirty="0">
            <a:latin typeface="Times New Roman" panose="02020603050405020304" pitchFamily="18" charset="0"/>
            <a:cs typeface="Times New Roman" panose="02020603050405020304" pitchFamily="18" charset="0"/>
          </a:endParaRPr>
        </a:p>
      </dgm:t>
    </dgm:pt>
    <dgm:pt modelId="{E034C99B-8B89-4870-A03B-ABF0BF433C9B}" type="parTrans" cxnId="{90CC02BF-88C5-4DC9-B808-2891BFFBDD4A}">
      <dgm:prSet/>
      <dgm:spPr/>
      <dgm:t>
        <a:bodyPr/>
        <a:lstStyle/>
        <a:p>
          <a:endParaRPr lang="fr-FR"/>
        </a:p>
      </dgm:t>
    </dgm:pt>
    <dgm:pt modelId="{A10B49FB-815C-4E44-ACFD-DB1B6D19AE14}" type="sibTrans" cxnId="{90CC02BF-88C5-4DC9-B808-2891BFFBDD4A}">
      <dgm:prSet/>
      <dgm:spPr/>
      <dgm:t>
        <a:bodyPr/>
        <a:lstStyle/>
        <a:p>
          <a:endParaRPr lang="fr-FR"/>
        </a:p>
      </dgm:t>
    </dgm:pt>
    <dgm:pt modelId="{F74316DD-8251-48E7-AD24-DA1DD4E232A2}">
      <dgm:prSet phldrT="[Texte]"/>
      <dgm:spPr/>
      <dgm:t>
        <a:bodyPr/>
        <a:lstStyle/>
        <a:p>
          <a:r>
            <a:rPr lang="fr-FR" dirty="0" smtClean="0">
              <a:latin typeface="Times New Roman" panose="02020603050405020304" pitchFamily="18" charset="0"/>
              <a:cs typeface="Times New Roman" panose="02020603050405020304" pitchFamily="18" charset="0"/>
            </a:rPr>
            <a:t>Traitement de synthèse et résultats</a:t>
          </a:r>
          <a:endParaRPr lang="fr-FR" dirty="0">
            <a:latin typeface="Times New Roman" panose="02020603050405020304" pitchFamily="18" charset="0"/>
            <a:cs typeface="Times New Roman" panose="02020603050405020304" pitchFamily="18" charset="0"/>
          </a:endParaRPr>
        </a:p>
      </dgm:t>
    </dgm:pt>
    <dgm:pt modelId="{C52F29CF-01D3-4AFC-B25F-DAD59A5FBA75}" type="parTrans" cxnId="{21786025-0120-497F-976E-C90E7D684740}">
      <dgm:prSet/>
      <dgm:spPr/>
      <dgm:t>
        <a:bodyPr/>
        <a:lstStyle/>
        <a:p>
          <a:endParaRPr lang="fr-FR"/>
        </a:p>
      </dgm:t>
    </dgm:pt>
    <dgm:pt modelId="{0606FEBC-5B5A-4EFF-8CE3-AF39F18ADFFD}" type="sibTrans" cxnId="{21786025-0120-497F-976E-C90E7D684740}">
      <dgm:prSet/>
      <dgm:spPr/>
      <dgm:t>
        <a:bodyPr/>
        <a:lstStyle/>
        <a:p>
          <a:endParaRPr lang="fr-FR"/>
        </a:p>
      </dgm:t>
    </dgm:pt>
    <dgm:pt modelId="{ED8768D7-99A4-4A7D-BFE5-E108D810B3EA}" type="pres">
      <dgm:prSet presAssocID="{01F1750C-6C29-45DA-9303-18FDAEAEA906}" presName="Name0" presStyleCnt="0">
        <dgm:presLayoutVars>
          <dgm:chMax val="7"/>
          <dgm:chPref val="7"/>
          <dgm:dir/>
        </dgm:presLayoutVars>
      </dgm:prSet>
      <dgm:spPr/>
      <dgm:t>
        <a:bodyPr/>
        <a:lstStyle/>
        <a:p>
          <a:endParaRPr lang="fr-FR"/>
        </a:p>
      </dgm:t>
    </dgm:pt>
    <dgm:pt modelId="{B817C1AF-25EC-4AAC-ABCF-5F7231669C4F}" type="pres">
      <dgm:prSet presAssocID="{01F1750C-6C29-45DA-9303-18FDAEAEA906}" presName="Name1" presStyleCnt="0"/>
      <dgm:spPr/>
      <dgm:t>
        <a:bodyPr/>
        <a:lstStyle/>
        <a:p>
          <a:endParaRPr lang="fr-FR"/>
        </a:p>
      </dgm:t>
    </dgm:pt>
    <dgm:pt modelId="{04BC36CC-1B51-4680-882C-4CA4922EC02C}" type="pres">
      <dgm:prSet presAssocID="{01F1750C-6C29-45DA-9303-18FDAEAEA906}" presName="cycle" presStyleCnt="0"/>
      <dgm:spPr/>
      <dgm:t>
        <a:bodyPr/>
        <a:lstStyle/>
        <a:p>
          <a:endParaRPr lang="fr-FR"/>
        </a:p>
      </dgm:t>
    </dgm:pt>
    <dgm:pt modelId="{7CB07142-323E-4D03-918F-7CAD2162FD06}" type="pres">
      <dgm:prSet presAssocID="{01F1750C-6C29-45DA-9303-18FDAEAEA906}" presName="srcNode" presStyleLbl="node1" presStyleIdx="0" presStyleCnt="5"/>
      <dgm:spPr/>
      <dgm:t>
        <a:bodyPr/>
        <a:lstStyle/>
        <a:p>
          <a:endParaRPr lang="fr-FR"/>
        </a:p>
      </dgm:t>
    </dgm:pt>
    <dgm:pt modelId="{68DA3845-7CA5-4BA3-B619-930B267F31EB}" type="pres">
      <dgm:prSet presAssocID="{01F1750C-6C29-45DA-9303-18FDAEAEA906}" presName="conn" presStyleLbl="parChTrans1D2" presStyleIdx="0" presStyleCnt="1"/>
      <dgm:spPr/>
      <dgm:t>
        <a:bodyPr/>
        <a:lstStyle/>
        <a:p>
          <a:endParaRPr lang="fr-FR"/>
        </a:p>
      </dgm:t>
    </dgm:pt>
    <dgm:pt modelId="{54AAD741-A285-4E13-B212-0D7EF98C2A99}" type="pres">
      <dgm:prSet presAssocID="{01F1750C-6C29-45DA-9303-18FDAEAEA906}" presName="extraNode" presStyleLbl="node1" presStyleIdx="0" presStyleCnt="5"/>
      <dgm:spPr/>
      <dgm:t>
        <a:bodyPr/>
        <a:lstStyle/>
        <a:p>
          <a:endParaRPr lang="fr-FR"/>
        </a:p>
      </dgm:t>
    </dgm:pt>
    <dgm:pt modelId="{9A6707E6-11CA-4BEA-835E-647BCF018F70}" type="pres">
      <dgm:prSet presAssocID="{01F1750C-6C29-45DA-9303-18FDAEAEA906}" presName="dstNode" presStyleLbl="node1" presStyleIdx="0" presStyleCnt="5"/>
      <dgm:spPr/>
      <dgm:t>
        <a:bodyPr/>
        <a:lstStyle/>
        <a:p>
          <a:endParaRPr lang="fr-FR"/>
        </a:p>
      </dgm:t>
    </dgm:pt>
    <dgm:pt modelId="{02220D16-9BE4-4FAE-B147-0E3E5637EC6B}" type="pres">
      <dgm:prSet presAssocID="{0C38C231-20A9-4457-8873-9D1A344B359B}" presName="text_1" presStyleLbl="node1" presStyleIdx="0" presStyleCnt="5" custFlipHor="1" custScaleX="81274" custScaleY="81705" custLinFactNeighborX="-3901" custLinFactNeighborY="-19961">
        <dgm:presLayoutVars>
          <dgm:bulletEnabled val="1"/>
        </dgm:presLayoutVars>
      </dgm:prSet>
      <dgm:spPr/>
      <dgm:t>
        <a:bodyPr/>
        <a:lstStyle/>
        <a:p>
          <a:endParaRPr lang="fr-FR"/>
        </a:p>
      </dgm:t>
    </dgm:pt>
    <dgm:pt modelId="{216B823A-3D5E-49A5-A500-C646A3E50C5C}" type="pres">
      <dgm:prSet presAssocID="{0C38C231-20A9-4457-8873-9D1A344B359B}" presName="accent_1" presStyleCnt="0"/>
      <dgm:spPr/>
      <dgm:t>
        <a:bodyPr/>
        <a:lstStyle/>
        <a:p>
          <a:endParaRPr lang="fr-FR"/>
        </a:p>
      </dgm:t>
    </dgm:pt>
    <dgm:pt modelId="{747495C0-FAE3-409E-949B-71A5D8A97A25}" type="pres">
      <dgm:prSet presAssocID="{0C38C231-20A9-4457-8873-9D1A344B359B}" presName="accentRepeatNode" presStyleLbl="solidFgAcc1" presStyleIdx="0" presStyleCnt="5" custScaleX="143064" custScaleY="44915" custLinFactNeighborX="-14959" custLinFactNeighborY="-13788"/>
      <dgm:spPr/>
      <dgm:t>
        <a:bodyPr/>
        <a:lstStyle/>
        <a:p>
          <a:endParaRPr lang="fr-FR"/>
        </a:p>
      </dgm:t>
    </dgm:pt>
    <dgm:pt modelId="{6B8EF15F-A4E3-4C48-B2B9-533218EBB7E4}" type="pres">
      <dgm:prSet presAssocID="{71DC5D0E-2794-47AF-BCC1-C36C419AF858}" presName="text_2" presStyleLbl="node1" presStyleIdx="1" presStyleCnt="5" custFlipVert="0" custScaleX="79814" custScaleY="86931" custLinFactNeighborX="-1574" custLinFactNeighborY="-6749">
        <dgm:presLayoutVars>
          <dgm:bulletEnabled val="1"/>
        </dgm:presLayoutVars>
      </dgm:prSet>
      <dgm:spPr/>
      <dgm:t>
        <a:bodyPr/>
        <a:lstStyle/>
        <a:p>
          <a:endParaRPr lang="fr-FR"/>
        </a:p>
      </dgm:t>
    </dgm:pt>
    <dgm:pt modelId="{8062C027-4BDB-4896-967D-AF26F96E5849}" type="pres">
      <dgm:prSet presAssocID="{71DC5D0E-2794-47AF-BCC1-C36C419AF858}" presName="accent_2" presStyleCnt="0"/>
      <dgm:spPr/>
      <dgm:t>
        <a:bodyPr/>
        <a:lstStyle/>
        <a:p>
          <a:endParaRPr lang="fr-FR"/>
        </a:p>
      </dgm:t>
    </dgm:pt>
    <dgm:pt modelId="{397420CD-661B-4349-95B7-17B5EFC2428E}" type="pres">
      <dgm:prSet presAssocID="{71DC5D0E-2794-47AF-BCC1-C36C419AF858}" presName="accentRepeatNode" presStyleLbl="solidFgAcc1" presStyleIdx="1" presStyleCnt="5" custAng="10612453" custFlipVert="1" custFlipHor="1" custScaleX="133583" custScaleY="55480" custLinFactNeighborX="-623" custLinFactNeighborY="-3606"/>
      <dgm:spPr/>
      <dgm:t>
        <a:bodyPr/>
        <a:lstStyle/>
        <a:p>
          <a:endParaRPr lang="fr-FR"/>
        </a:p>
      </dgm:t>
    </dgm:pt>
    <dgm:pt modelId="{458E28E0-8EDA-46C5-9093-D05E9EF6F046}" type="pres">
      <dgm:prSet presAssocID="{073ADA00-6403-4E49-B055-52F511FCA5F3}" presName="text_3" presStyleLbl="node1" presStyleIdx="2" presStyleCnt="5" custFlipVert="0" custScaleX="81370" custScaleY="94543" custLinFactNeighborX="-1238" custLinFactNeighborY="-4989">
        <dgm:presLayoutVars>
          <dgm:bulletEnabled val="1"/>
        </dgm:presLayoutVars>
      </dgm:prSet>
      <dgm:spPr/>
      <dgm:t>
        <a:bodyPr/>
        <a:lstStyle/>
        <a:p>
          <a:endParaRPr lang="fr-FR"/>
        </a:p>
      </dgm:t>
    </dgm:pt>
    <dgm:pt modelId="{7D95135F-16E5-4A06-8B80-4FEE78F38C28}" type="pres">
      <dgm:prSet presAssocID="{073ADA00-6403-4E49-B055-52F511FCA5F3}" presName="accent_3" presStyleCnt="0"/>
      <dgm:spPr/>
    </dgm:pt>
    <dgm:pt modelId="{BD755F2F-07C7-4EA2-A30F-AE234C9CFFD9}" type="pres">
      <dgm:prSet presAssocID="{073ADA00-6403-4E49-B055-52F511FCA5F3}" presName="accentRepeatNode" presStyleLbl="solidFgAcc1" presStyleIdx="2" presStyleCnt="5" custScaleX="125857" custScaleY="66063" custLinFactNeighborX="-2444" custLinFactNeighborY="5355"/>
      <dgm:spPr/>
    </dgm:pt>
    <dgm:pt modelId="{3E05106C-2354-48A1-8FD9-E878196B4648}" type="pres">
      <dgm:prSet presAssocID="{5ECB3A4F-B7E3-47D5-9224-748C7F453560}" presName="text_4" presStyleLbl="node1" presStyleIdx="3" presStyleCnt="5" custFlipVert="0" custScaleX="80915" custScaleY="90484" custLinFactNeighborX="-1654" custLinFactNeighborY="-8746">
        <dgm:presLayoutVars>
          <dgm:bulletEnabled val="1"/>
        </dgm:presLayoutVars>
      </dgm:prSet>
      <dgm:spPr/>
      <dgm:t>
        <a:bodyPr/>
        <a:lstStyle/>
        <a:p>
          <a:endParaRPr lang="fr-FR"/>
        </a:p>
      </dgm:t>
    </dgm:pt>
    <dgm:pt modelId="{4656FB18-02AC-4D15-9D92-1F9B77406A15}" type="pres">
      <dgm:prSet presAssocID="{5ECB3A4F-B7E3-47D5-9224-748C7F453560}" presName="accent_4" presStyleCnt="0"/>
      <dgm:spPr/>
    </dgm:pt>
    <dgm:pt modelId="{7EB08647-4703-45F7-A375-B9540A0EA66A}" type="pres">
      <dgm:prSet presAssocID="{5ECB3A4F-B7E3-47D5-9224-748C7F453560}" presName="accentRepeatNode" presStyleLbl="solidFgAcc1" presStyleIdx="3" presStyleCnt="5" custScaleX="124343" custScaleY="64469" custLinFactNeighborX="571" custLinFactNeighborY="-10213"/>
      <dgm:spPr/>
    </dgm:pt>
    <dgm:pt modelId="{8DC9C482-44DD-4D85-8941-18B754F267ED}" type="pres">
      <dgm:prSet presAssocID="{F74316DD-8251-48E7-AD24-DA1DD4E232A2}" presName="text_5" presStyleLbl="node1" presStyleIdx="4" presStyleCnt="5" custFlipVert="0" custScaleX="77769" custScaleY="90484" custLinFactNeighborX="-2849" custLinFactNeighborY="14818">
        <dgm:presLayoutVars>
          <dgm:bulletEnabled val="1"/>
        </dgm:presLayoutVars>
      </dgm:prSet>
      <dgm:spPr/>
      <dgm:t>
        <a:bodyPr/>
        <a:lstStyle/>
        <a:p>
          <a:endParaRPr lang="fr-FR"/>
        </a:p>
      </dgm:t>
    </dgm:pt>
    <dgm:pt modelId="{16BAD9EF-09D3-4824-9B02-1DA241AC2F6A}" type="pres">
      <dgm:prSet presAssocID="{F74316DD-8251-48E7-AD24-DA1DD4E232A2}" presName="accent_5" presStyleCnt="0"/>
      <dgm:spPr/>
    </dgm:pt>
    <dgm:pt modelId="{358263F6-C30D-40E9-BA49-E535681B2500}" type="pres">
      <dgm:prSet presAssocID="{F74316DD-8251-48E7-AD24-DA1DD4E232A2}" presName="accentRepeatNode" presStyleLbl="solidFgAcc1" presStyleIdx="4" presStyleCnt="5" custScaleX="116321" custScaleY="62208"/>
      <dgm:spPr/>
    </dgm:pt>
  </dgm:ptLst>
  <dgm:cxnLst>
    <dgm:cxn modelId="{C16905DD-8A3F-4D5E-B814-7EAB1904FBA3}" srcId="{01F1750C-6C29-45DA-9303-18FDAEAEA906}" destId="{71DC5D0E-2794-47AF-BCC1-C36C419AF858}" srcOrd="1" destOrd="0" parTransId="{F0273E64-1E1D-49BD-A1FD-E330CF796815}" sibTransId="{A72DF32A-A39E-44F5-8408-9C4F2C79480F}"/>
    <dgm:cxn modelId="{22649D8D-6323-42B6-931B-50FE0C126876}" srcId="{01F1750C-6C29-45DA-9303-18FDAEAEA906}" destId="{073ADA00-6403-4E49-B055-52F511FCA5F3}" srcOrd="2" destOrd="0" parTransId="{E0DDDFB1-3259-4F02-B6EF-A47621962935}" sibTransId="{D251B4AF-8F39-494A-91E0-F83833317E5D}"/>
    <dgm:cxn modelId="{28DD15A9-1660-4258-B75F-0B478F90DE8D}" type="presOf" srcId="{5ECB3A4F-B7E3-47D5-9224-748C7F453560}" destId="{3E05106C-2354-48A1-8FD9-E878196B4648}" srcOrd="0" destOrd="0" presId="urn:microsoft.com/office/officeart/2008/layout/VerticalCurvedList"/>
    <dgm:cxn modelId="{42B2038B-580E-4B3D-B00E-134CA98F1FEB}" type="presOf" srcId="{F74316DD-8251-48E7-AD24-DA1DD4E232A2}" destId="{8DC9C482-44DD-4D85-8941-18B754F267ED}" srcOrd="0" destOrd="0" presId="urn:microsoft.com/office/officeart/2008/layout/VerticalCurvedList"/>
    <dgm:cxn modelId="{90CC02BF-88C5-4DC9-B808-2891BFFBDD4A}" srcId="{01F1750C-6C29-45DA-9303-18FDAEAEA906}" destId="{5ECB3A4F-B7E3-47D5-9224-748C7F453560}" srcOrd="3" destOrd="0" parTransId="{E034C99B-8B89-4870-A03B-ABF0BF433C9B}" sibTransId="{A10B49FB-815C-4E44-ACFD-DB1B6D19AE14}"/>
    <dgm:cxn modelId="{3E828FCD-80DA-4E18-8D16-6821F6EB3C5A}" type="presOf" srcId="{67C1481B-B3F4-4877-8EA7-67669D747DAC}" destId="{68DA3845-7CA5-4BA3-B619-930B267F31EB}" srcOrd="0" destOrd="0" presId="urn:microsoft.com/office/officeart/2008/layout/VerticalCurvedList"/>
    <dgm:cxn modelId="{AE177F42-5FA5-4647-8837-3D83C65FBB47}" type="presOf" srcId="{71DC5D0E-2794-47AF-BCC1-C36C419AF858}" destId="{6B8EF15F-A4E3-4C48-B2B9-533218EBB7E4}" srcOrd="0" destOrd="0" presId="urn:microsoft.com/office/officeart/2008/layout/VerticalCurvedList"/>
    <dgm:cxn modelId="{743BC689-7E95-4B45-822A-9F7DC4D0757E}" type="presOf" srcId="{01F1750C-6C29-45DA-9303-18FDAEAEA906}" destId="{ED8768D7-99A4-4A7D-BFE5-E108D810B3EA}" srcOrd="0" destOrd="0" presId="urn:microsoft.com/office/officeart/2008/layout/VerticalCurvedList"/>
    <dgm:cxn modelId="{884E9865-53C5-4AAE-BD60-445092952EF3}" type="presOf" srcId="{0C38C231-20A9-4457-8873-9D1A344B359B}" destId="{02220D16-9BE4-4FAE-B147-0E3E5637EC6B}" srcOrd="0" destOrd="0" presId="urn:microsoft.com/office/officeart/2008/layout/VerticalCurvedList"/>
    <dgm:cxn modelId="{2DDCC776-B75C-4F0A-ABDE-5166A332EBF5}" srcId="{01F1750C-6C29-45DA-9303-18FDAEAEA906}" destId="{0C38C231-20A9-4457-8873-9D1A344B359B}" srcOrd="0" destOrd="0" parTransId="{B2441231-B5BD-4C32-8521-9AA7811A6D7E}" sibTransId="{67C1481B-B3F4-4877-8EA7-67669D747DAC}"/>
    <dgm:cxn modelId="{C127F580-8B2E-451C-B4E3-1FD20BBEBEE9}" type="presOf" srcId="{073ADA00-6403-4E49-B055-52F511FCA5F3}" destId="{458E28E0-8EDA-46C5-9093-D05E9EF6F046}" srcOrd="0" destOrd="0" presId="urn:microsoft.com/office/officeart/2008/layout/VerticalCurvedList"/>
    <dgm:cxn modelId="{21786025-0120-497F-976E-C90E7D684740}" srcId="{01F1750C-6C29-45DA-9303-18FDAEAEA906}" destId="{F74316DD-8251-48E7-AD24-DA1DD4E232A2}" srcOrd="4" destOrd="0" parTransId="{C52F29CF-01D3-4AFC-B25F-DAD59A5FBA75}" sibTransId="{0606FEBC-5B5A-4EFF-8CE3-AF39F18ADFFD}"/>
    <dgm:cxn modelId="{E8BED2A6-BBAA-4C6D-B0D4-4AD49906E552}" type="presParOf" srcId="{ED8768D7-99A4-4A7D-BFE5-E108D810B3EA}" destId="{B817C1AF-25EC-4AAC-ABCF-5F7231669C4F}" srcOrd="0" destOrd="0" presId="urn:microsoft.com/office/officeart/2008/layout/VerticalCurvedList"/>
    <dgm:cxn modelId="{BC7B21BB-C90A-4D4A-BB49-3CED0F86DB5B}" type="presParOf" srcId="{B817C1AF-25EC-4AAC-ABCF-5F7231669C4F}" destId="{04BC36CC-1B51-4680-882C-4CA4922EC02C}" srcOrd="0" destOrd="0" presId="urn:microsoft.com/office/officeart/2008/layout/VerticalCurvedList"/>
    <dgm:cxn modelId="{4DC07474-4F30-4865-B71E-1594E161A1EF}" type="presParOf" srcId="{04BC36CC-1B51-4680-882C-4CA4922EC02C}" destId="{7CB07142-323E-4D03-918F-7CAD2162FD06}" srcOrd="0" destOrd="0" presId="urn:microsoft.com/office/officeart/2008/layout/VerticalCurvedList"/>
    <dgm:cxn modelId="{D8B2BEB4-6BB8-4378-8838-CB3DFE954BC8}" type="presParOf" srcId="{04BC36CC-1B51-4680-882C-4CA4922EC02C}" destId="{68DA3845-7CA5-4BA3-B619-930B267F31EB}" srcOrd="1" destOrd="0" presId="urn:microsoft.com/office/officeart/2008/layout/VerticalCurvedList"/>
    <dgm:cxn modelId="{8604522D-C3F8-42CA-8BA6-67783B08FDE4}" type="presParOf" srcId="{04BC36CC-1B51-4680-882C-4CA4922EC02C}" destId="{54AAD741-A285-4E13-B212-0D7EF98C2A99}" srcOrd="2" destOrd="0" presId="urn:microsoft.com/office/officeart/2008/layout/VerticalCurvedList"/>
    <dgm:cxn modelId="{86DB24CD-9139-4F8F-889E-3AE22A0F09DE}" type="presParOf" srcId="{04BC36CC-1B51-4680-882C-4CA4922EC02C}" destId="{9A6707E6-11CA-4BEA-835E-647BCF018F70}" srcOrd="3" destOrd="0" presId="urn:microsoft.com/office/officeart/2008/layout/VerticalCurvedList"/>
    <dgm:cxn modelId="{1E01A9FD-B3E9-4BF9-A26B-084164A8C296}" type="presParOf" srcId="{B817C1AF-25EC-4AAC-ABCF-5F7231669C4F}" destId="{02220D16-9BE4-4FAE-B147-0E3E5637EC6B}" srcOrd="1" destOrd="0" presId="urn:microsoft.com/office/officeart/2008/layout/VerticalCurvedList"/>
    <dgm:cxn modelId="{14384D54-E1E7-4116-AED4-7EF686058370}" type="presParOf" srcId="{B817C1AF-25EC-4AAC-ABCF-5F7231669C4F}" destId="{216B823A-3D5E-49A5-A500-C646A3E50C5C}" srcOrd="2" destOrd="0" presId="urn:microsoft.com/office/officeart/2008/layout/VerticalCurvedList"/>
    <dgm:cxn modelId="{6A0EBD04-6E6D-468B-B5BC-F02EFA6C90C2}" type="presParOf" srcId="{216B823A-3D5E-49A5-A500-C646A3E50C5C}" destId="{747495C0-FAE3-409E-949B-71A5D8A97A25}" srcOrd="0" destOrd="0" presId="urn:microsoft.com/office/officeart/2008/layout/VerticalCurvedList"/>
    <dgm:cxn modelId="{72638BBD-2689-4932-9280-70BC41B0C58B}" type="presParOf" srcId="{B817C1AF-25EC-4AAC-ABCF-5F7231669C4F}" destId="{6B8EF15F-A4E3-4C48-B2B9-533218EBB7E4}" srcOrd="3" destOrd="0" presId="urn:microsoft.com/office/officeart/2008/layout/VerticalCurvedList"/>
    <dgm:cxn modelId="{5B7836F6-2E2A-4E9D-95D0-F0362DD65C81}" type="presParOf" srcId="{B817C1AF-25EC-4AAC-ABCF-5F7231669C4F}" destId="{8062C027-4BDB-4896-967D-AF26F96E5849}" srcOrd="4" destOrd="0" presId="urn:microsoft.com/office/officeart/2008/layout/VerticalCurvedList"/>
    <dgm:cxn modelId="{A061553D-F0E0-450E-83B6-E0E41B53C03C}" type="presParOf" srcId="{8062C027-4BDB-4896-967D-AF26F96E5849}" destId="{397420CD-661B-4349-95B7-17B5EFC2428E}" srcOrd="0" destOrd="0" presId="urn:microsoft.com/office/officeart/2008/layout/VerticalCurvedList"/>
    <dgm:cxn modelId="{1DDB74A9-BC77-4F0B-B27D-4AB3FB9A01EF}" type="presParOf" srcId="{B817C1AF-25EC-4AAC-ABCF-5F7231669C4F}" destId="{458E28E0-8EDA-46C5-9093-D05E9EF6F046}" srcOrd="5" destOrd="0" presId="urn:microsoft.com/office/officeart/2008/layout/VerticalCurvedList"/>
    <dgm:cxn modelId="{FDFCB8E3-D3C4-48FA-BBD5-19BEAA318541}" type="presParOf" srcId="{B817C1AF-25EC-4AAC-ABCF-5F7231669C4F}" destId="{7D95135F-16E5-4A06-8B80-4FEE78F38C28}" srcOrd="6" destOrd="0" presId="urn:microsoft.com/office/officeart/2008/layout/VerticalCurvedList"/>
    <dgm:cxn modelId="{67F8283F-B1E1-4838-995F-848D64EB5341}" type="presParOf" srcId="{7D95135F-16E5-4A06-8B80-4FEE78F38C28}" destId="{BD755F2F-07C7-4EA2-A30F-AE234C9CFFD9}" srcOrd="0" destOrd="0" presId="urn:microsoft.com/office/officeart/2008/layout/VerticalCurvedList"/>
    <dgm:cxn modelId="{855E3344-9CAA-46CD-AB2A-1C91470ADFB5}" type="presParOf" srcId="{B817C1AF-25EC-4AAC-ABCF-5F7231669C4F}" destId="{3E05106C-2354-48A1-8FD9-E878196B4648}" srcOrd="7" destOrd="0" presId="urn:microsoft.com/office/officeart/2008/layout/VerticalCurvedList"/>
    <dgm:cxn modelId="{A8727F61-7FCB-4E1C-A559-3332DB76629A}" type="presParOf" srcId="{B817C1AF-25EC-4AAC-ABCF-5F7231669C4F}" destId="{4656FB18-02AC-4D15-9D92-1F9B77406A15}" srcOrd="8" destOrd="0" presId="urn:microsoft.com/office/officeart/2008/layout/VerticalCurvedList"/>
    <dgm:cxn modelId="{8B163F6E-069B-43F5-B637-37FC4A4C64EF}" type="presParOf" srcId="{4656FB18-02AC-4D15-9D92-1F9B77406A15}" destId="{7EB08647-4703-45F7-A375-B9540A0EA66A}" srcOrd="0" destOrd="0" presId="urn:microsoft.com/office/officeart/2008/layout/VerticalCurvedList"/>
    <dgm:cxn modelId="{684394AB-CD92-412F-A0BA-4496EF6976E5}" type="presParOf" srcId="{B817C1AF-25EC-4AAC-ABCF-5F7231669C4F}" destId="{8DC9C482-44DD-4D85-8941-18B754F267ED}" srcOrd="9" destOrd="0" presId="urn:microsoft.com/office/officeart/2008/layout/VerticalCurvedList"/>
    <dgm:cxn modelId="{3F9C9F83-C0B3-48D5-B52A-B04A3206D96E}" type="presParOf" srcId="{B817C1AF-25EC-4AAC-ABCF-5F7231669C4F}" destId="{16BAD9EF-09D3-4824-9B02-1DA241AC2F6A}" srcOrd="10" destOrd="0" presId="urn:microsoft.com/office/officeart/2008/layout/VerticalCurvedList"/>
    <dgm:cxn modelId="{822EFC8D-DB11-4941-A1FD-60AFB55FB1D5}" type="presParOf" srcId="{16BAD9EF-09D3-4824-9B02-1DA241AC2F6A}" destId="{358263F6-C30D-40E9-BA49-E535681B250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A3845-7CA5-4BA3-B619-930B267F31EB}">
      <dsp:nvSpPr>
        <dsp:cNvPr id="0" name=""/>
        <dsp:cNvSpPr/>
      </dsp:nvSpPr>
      <dsp:spPr>
        <a:xfrm>
          <a:off x="-5609622" y="-937410"/>
          <a:ext cx="7293488" cy="7293488"/>
        </a:xfrm>
        <a:prstGeom prst="blockArc">
          <a:avLst>
            <a:gd name="adj1" fmla="val 18900000"/>
            <a:gd name="adj2" fmla="val 2700000"/>
            <a:gd name="adj3" fmla="val 296"/>
          </a:avLst>
        </a:prstGeom>
        <a:no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2220D16-9BE4-4FAE-B147-0E3E5637EC6B}">
      <dsp:nvSpPr>
        <dsp:cNvPr id="0" name=""/>
        <dsp:cNvSpPr/>
      </dsp:nvSpPr>
      <dsp:spPr>
        <a:xfrm flipH="1">
          <a:off x="1567195" y="265291"/>
          <a:ext cx="8036910" cy="55359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7805" tIns="81280" rIns="81280" bIns="81280" numCol="1" spcCol="1270" anchor="ctr" anchorCtr="0">
          <a:noAutofit/>
        </a:bodyPr>
        <a:lstStyle/>
        <a:p>
          <a:pPr lvl="0" algn="l" defTabSz="1422400">
            <a:lnSpc>
              <a:spcPct val="90000"/>
            </a:lnSpc>
            <a:spcBef>
              <a:spcPct val="0"/>
            </a:spcBef>
            <a:spcAft>
              <a:spcPct val="35000"/>
            </a:spcAft>
          </a:pPr>
          <a:r>
            <a:rPr lang="fr-FR" sz="3200" kern="1200" dirty="0" smtClean="0">
              <a:latin typeface="Times New Roman" panose="02020603050405020304" pitchFamily="18" charset="0"/>
              <a:cs typeface="Times New Roman" panose="02020603050405020304" pitchFamily="18" charset="0"/>
            </a:rPr>
            <a:t>Introduction</a:t>
          </a:r>
          <a:endParaRPr lang="fr-FR" sz="3200" kern="1200" dirty="0">
            <a:latin typeface="Times New Roman" panose="02020603050405020304" pitchFamily="18" charset="0"/>
            <a:cs typeface="Times New Roman" panose="02020603050405020304" pitchFamily="18" charset="0"/>
          </a:endParaRPr>
        </a:p>
      </dsp:txBody>
      <dsp:txXfrm>
        <a:off x="1567195" y="265291"/>
        <a:ext cx="8036910" cy="553592"/>
      </dsp:txXfrm>
    </dsp:sp>
    <dsp:sp modelId="{747495C0-FAE3-409E-949B-71A5D8A97A25}">
      <dsp:nvSpPr>
        <dsp:cNvPr id="0" name=""/>
        <dsp:cNvSpPr/>
      </dsp:nvSpPr>
      <dsp:spPr>
        <a:xfrm>
          <a:off x="294552" y="370356"/>
          <a:ext cx="1211662" cy="38040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6B8EF15F-A4E3-4C48-B2B9-533218EBB7E4}">
      <dsp:nvSpPr>
        <dsp:cNvPr id="0" name=""/>
        <dsp:cNvSpPr/>
      </dsp:nvSpPr>
      <dsp:spPr>
        <a:xfrm>
          <a:off x="2313643" y="1353105"/>
          <a:ext cx="7505029" cy="589001"/>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7805" tIns="81280" rIns="81280" bIns="81280" numCol="1" spcCol="1270" anchor="ctr" anchorCtr="0">
          <a:noAutofit/>
        </a:bodyPr>
        <a:lstStyle/>
        <a:p>
          <a:pPr lvl="0" algn="l" defTabSz="1422400">
            <a:lnSpc>
              <a:spcPct val="90000"/>
            </a:lnSpc>
            <a:spcBef>
              <a:spcPct val="0"/>
            </a:spcBef>
            <a:spcAft>
              <a:spcPct val="35000"/>
            </a:spcAft>
          </a:pPr>
          <a:r>
            <a:rPr lang="fr-FR" sz="3200" kern="1200" dirty="0" smtClean="0">
              <a:latin typeface="Times New Roman" panose="02020603050405020304" pitchFamily="18" charset="0"/>
              <a:cs typeface="Times New Roman" panose="02020603050405020304" pitchFamily="18" charset="0"/>
            </a:rPr>
            <a:t>Champs des APU</a:t>
          </a:r>
          <a:endParaRPr lang="fr-FR" sz="3200" kern="1200" dirty="0">
            <a:latin typeface="Times New Roman" panose="02020603050405020304" pitchFamily="18" charset="0"/>
            <a:cs typeface="Times New Roman" panose="02020603050405020304" pitchFamily="18" charset="0"/>
          </a:endParaRPr>
        </a:p>
      </dsp:txBody>
      <dsp:txXfrm>
        <a:off x="2313643" y="1353105"/>
        <a:ext cx="7505029" cy="589001"/>
      </dsp:txXfrm>
    </dsp:sp>
    <dsp:sp modelId="{397420CD-661B-4349-95B7-17B5EFC2428E}">
      <dsp:nvSpPr>
        <dsp:cNvPr id="0" name=""/>
        <dsp:cNvSpPr/>
      </dsp:nvSpPr>
      <dsp:spPr>
        <a:xfrm rot="10612453" flipH="1" flipV="1">
          <a:off x="941630" y="1427852"/>
          <a:ext cx="1131364" cy="46988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58E28E0-8EDA-46C5-9093-D05E9EF6F046}">
      <dsp:nvSpPr>
        <dsp:cNvPr id="0" name=""/>
        <dsp:cNvSpPr/>
      </dsp:nvSpPr>
      <dsp:spPr>
        <a:xfrm>
          <a:off x="2409059" y="2355242"/>
          <a:ext cx="7530089" cy="64057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7805" tIns="81280" rIns="81280" bIns="81280" numCol="1" spcCol="1270" anchor="ctr" anchorCtr="0">
          <a:noAutofit/>
        </a:bodyPr>
        <a:lstStyle/>
        <a:p>
          <a:pPr lvl="0" algn="l" defTabSz="1422400">
            <a:lnSpc>
              <a:spcPct val="90000"/>
            </a:lnSpc>
            <a:spcBef>
              <a:spcPct val="0"/>
            </a:spcBef>
            <a:spcAft>
              <a:spcPct val="35000"/>
            </a:spcAft>
          </a:pPr>
          <a:r>
            <a:rPr lang="fr-FR" sz="3200" kern="1200" dirty="0" smtClean="0">
              <a:latin typeface="Times New Roman" panose="02020603050405020304" pitchFamily="18" charset="0"/>
              <a:cs typeface="Times New Roman" panose="02020603050405020304" pitchFamily="18" charset="0"/>
            </a:rPr>
            <a:t>Sources de données des APU</a:t>
          </a:r>
          <a:endParaRPr lang="fr-FR" sz="3200" kern="1200" dirty="0">
            <a:latin typeface="Times New Roman" panose="02020603050405020304" pitchFamily="18" charset="0"/>
            <a:cs typeface="Times New Roman" panose="02020603050405020304" pitchFamily="18" charset="0"/>
          </a:endParaRPr>
        </a:p>
      </dsp:txBody>
      <dsp:txXfrm>
        <a:off x="2409059" y="2355242"/>
        <a:ext cx="7530089" cy="640576"/>
      </dsp:txXfrm>
    </dsp:sp>
    <dsp:sp modelId="{BD755F2F-07C7-4EA2-A30F-AE234C9CFFD9}">
      <dsp:nvSpPr>
        <dsp:cNvPr id="0" name=""/>
        <dsp:cNvSpPr/>
      </dsp:nvSpPr>
      <dsp:spPr>
        <a:xfrm>
          <a:off x="1107938" y="2474930"/>
          <a:ext cx="1065930" cy="55951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3E05106C-2354-48A1-8FD9-E878196B4648}">
      <dsp:nvSpPr>
        <dsp:cNvPr id="0" name=""/>
        <dsp:cNvSpPr/>
      </dsp:nvSpPr>
      <dsp:spPr>
        <a:xfrm>
          <a:off x="2254356" y="3359537"/>
          <a:ext cx="7608557" cy="613074"/>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7805" tIns="81280" rIns="81280" bIns="81280" numCol="1" spcCol="1270" anchor="ctr" anchorCtr="0">
          <a:noAutofit/>
        </a:bodyPr>
        <a:lstStyle/>
        <a:p>
          <a:pPr lvl="0" algn="l" defTabSz="1422400">
            <a:lnSpc>
              <a:spcPct val="90000"/>
            </a:lnSpc>
            <a:spcBef>
              <a:spcPct val="0"/>
            </a:spcBef>
            <a:spcAft>
              <a:spcPct val="35000"/>
            </a:spcAft>
          </a:pPr>
          <a:r>
            <a:rPr lang="fr-FR" sz="3200" kern="1200" dirty="0" smtClean="0">
              <a:latin typeface="Times New Roman" panose="02020603050405020304" pitchFamily="18" charset="0"/>
              <a:cs typeface="Times New Roman" panose="02020603050405020304" pitchFamily="18" charset="0"/>
            </a:rPr>
            <a:t>Traitement des sources de données </a:t>
          </a:r>
          <a:endParaRPr lang="fr-FR" sz="3200" kern="1200" dirty="0">
            <a:latin typeface="Times New Roman" panose="02020603050405020304" pitchFamily="18" charset="0"/>
            <a:cs typeface="Times New Roman" panose="02020603050405020304" pitchFamily="18" charset="0"/>
          </a:endParaRPr>
        </a:p>
      </dsp:txBody>
      <dsp:txXfrm>
        <a:off x="2254356" y="3359537"/>
        <a:ext cx="7608557" cy="613074"/>
      </dsp:txXfrm>
    </dsp:sp>
    <dsp:sp modelId="{7EB08647-4703-45F7-A375-B9540A0EA66A}">
      <dsp:nvSpPr>
        <dsp:cNvPr id="0" name=""/>
        <dsp:cNvSpPr/>
      </dsp:nvSpPr>
      <dsp:spPr>
        <a:xfrm>
          <a:off x="990871" y="3365829"/>
          <a:ext cx="1053107" cy="54601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8DC9C482-44DD-4D85-8941-18B754F267ED}">
      <dsp:nvSpPr>
        <dsp:cNvPr id="0" name=""/>
        <dsp:cNvSpPr/>
      </dsp:nvSpPr>
      <dsp:spPr>
        <a:xfrm>
          <a:off x="1844523" y="4535195"/>
          <a:ext cx="7690312" cy="613074"/>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7805" tIns="83820" rIns="83820" bIns="83820" numCol="1" spcCol="1270" anchor="ctr" anchorCtr="0">
          <a:noAutofit/>
        </a:bodyPr>
        <a:lstStyle/>
        <a:p>
          <a:pPr lvl="0" algn="l" defTabSz="1466850">
            <a:lnSpc>
              <a:spcPct val="90000"/>
            </a:lnSpc>
            <a:spcBef>
              <a:spcPct val="0"/>
            </a:spcBef>
            <a:spcAft>
              <a:spcPct val="35000"/>
            </a:spcAft>
          </a:pPr>
          <a:r>
            <a:rPr lang="fr-FR" sz="3300" kern="1200" dirty="0" smtClean="0">
              <a:latin typeface="Times New Roman" panose="02020603050405020304" pitchFamily="18" charset="0"/>
              <a:cs typeface="Times New Roman" panose="02020603050405020304" pitchFamily="18" charset="0"/>
            </a:rPr>
            <a:t>Traitement de synthèse et résultats</a:t>
          </a:r>
          <a:endParaRPr lang="fr-FR" sz="3300" kern="1200" dirty="0">
            <a:latin typeface="Times New Roman" panose="02020603050405020304" pitchFamily="18" charset="0"/>
            <a:cs typeface="Times New Roman" panose="02020603050405020304" pitchFamily="18" charset="0"/>
          </a:endParaRPr>
        </a:p>
      </dsp:txBody>
      <dsp:txXfrm>
        <a:off x="1844523" y="4535195"/>
        <a:ext cx="7690312" cy="613074"/>
      </dsp:txXfrm>
    </dsp:sp>
    <dsp:sp modelId="{358263F6-C30D-40E9-BA49-E535681B2500}">
      <dsp:nvSpPr>
        <dsp:cNvPr id="0" name=""/>
        <dsp:cNvSpPr/>
      </dsp:nvSpPr>
      <dsp:spPr>
        <a:xfrm>
          <a:off x="534493" y="4477902"/>
          <a:ext cx="985166" cy="52686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CBD7D8-A8D0-425A-B7A0-C5CE3E5BD3F7}" type="datetimeFigureOut">
              <a:rPr lang="fr-FR" smtClean="0"/>
              <a:t>02/02/2021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4DE09D-6282-439D-B2DA-69BD8829D74D}" type="slidenum">
              <a:rPr lang="fr-FR" smtClean="0"/>
              <a:t>‹N°›</a:t>
            </a:fld>
            <a:endParaRPr lang="fr-FR"/>
          </a:p>
        </p:txBody>
      </p:sp>
    </p:spTree>
    <p:extLst>
      <p:ext uri="{BB962C8B-B14F-4D97-AF65-F5344CB8AC3E}">
        <p14:creationId xmlns:p14="http://schemas.microsoft.com/office/powerpoint/2010/main" val="3049096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24DE09D-6282-439D-B2DA-69BD8829D74D}" type="slidenum">
              <a:rPr lang="fr-FR" smtClean="0"/>
              <a:t>10</a:t>
            </a:fld>
            <a:endParaRPr lang="fr-FR"/>
          </a:p>
        </p:txBody>
      </p:sp>
    </p:spTree>
    <p:extLst>
      <p:ext uri="{BB962C8B-B14F-4D97-AF65-F5344CB8AC3E}">
        <p14:creationId xmlns:p14="http://schemas.microsoft.com/office/powerpoint/2010/main" val="3156204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7F39673E-066B-4448-B797-8377F9016B7F}" type="datetime1">
              <a:rPr lang="en-US" smtClean="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7976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3F4D1BF-B55D-444C-A95C-DF7008292D1B}" type="datetime1">
              <a:rPr lang="en-US" smtClean="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92674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413CB31-926F-4C22-8D0A-588EF494DB12}" type="datetime1">
              <a:rPr lang="en-US" smtClean="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76669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4D13E6-739A-44C4-926A-43A810A6F889}" type="datetime1">
              <a:rPr lang="en-US" smtClean="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33334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FB85EF5-450F-47D4-B8E9-A8982D29EC90}" type="datetime1">
              <a:rPr lang="en-US" smtClean="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4495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4B8A9EA-C04B-45C5-A328-5C40DC20DE64}" type="datetime1">
              <a:rPr lang="en-US" smtClean="0"/>
              <a:t>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0376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4905BFE-23C9-40D5-9F72-A50BD1D5A103}" type="datetime1">
              <a:rPr lang="en-US" smtClean="0"/>
              <a:t>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58484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B9ABFD7-DA59-4C55-8CDB-BA3506A1E633}" type="datetime1">
              <a:rPr lang="en-US" smtClean="0"/>
              <a:t>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25609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7A49718-D728-4A38-B3F1-C145BFEE65A2}" type="datetime1">
              <a:rPr lang="en-US" smtClean="0"/>
              <a:t>2/2/2021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69772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955D199-1BB1-4590-9740-7C3B5FD8C762}" type="datetime1">
              <a:rPr lang="en-US" smtClean="0"/>
              <a:t>2/2/2021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97831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8B88633-51E5-4247-AD9E-13218C159C19}" type="datetime1">
              <a:rPr lang="en-US" smtClean="0"/>
              <a:t>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8225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rgbClr val="00B0F0"/>
          </a:fgClr>
          <a:bgClr>
            <a:schemeClr val="bg1"/>
          </a:bgClr>
        </a:patt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F682FF3-0EE8-440A-935C-E958E037F0E9}" type="datetime1">
              <a:rPr lang="en-US" smtClean="0"/>
              <a:t>2/2/2021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7857547"/>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Recettes-TOFE-2018.xlsx"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SEB%202018_v1.xls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BCI%202018.xls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D&#233;penses%20personnel_2018.xls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CSS-IPRES.xls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749" y="287914"/>
            <a:ext cx="1553570" cy="1397889"/>
          </a:xfrm>
          <a:prstGeom prst="rect">
            <a:avLst/>
          </a:prstGeom>
        </p:spPr>
      </p:pic>
      <p:sp>
        <p:nvSpPr>
          <p:cNvPr id="6" name="ZoneTexte 5"/>
          <p:cNvSpPr txBox="1"/>
          <p:nvPr/>
        </p:nvSpPr>
        <p:spPr>
          <a:xfrm>
            <a:off x="1998618" y="248195"/>
            <a:ext cx="8490856" cy="1477328"/>
          </a:xfrm>
          <a:prstGeom prst="rect">
            <a:avLst/>
          </a:prstGeom>
          <a:noFill/>
        </p:spPr>
        <p:txBody>
          <a:bodyPr wrap="square" rtlCol="0">
            <a:spAutoFit/>
          </a:bodyPr>
          <a:lstStyle/>
          <a:p>
            <a:pPr algn="ctr"/>
            <a:r>
              <a:rPr lang="fr-FR" sz="2000" b="1" dirty="0">
                <a:latin typeface="Times New Roman" panose="02020603050405020304" pitchFamily="18" charset="0"/>
                <a:cs typeface="Times New Roman" panose="02020603050405020304" pitchFamily="18" charset="0"/>
              </a:rPr>
              <a:t>REPUBLIQUE DU SENEGAL</a:t>
            </a:r>
          </a:p>
          <a:p>
            <a:pPr algn="ctr"/>
            <a:r>
              <a:rPr lang="fr-FR" sz="1600" dirty="0">
                <a:latin typeface="Times New Roman" panose="02020603050405020304" pitchFamily="18" charset="0"/>
                <a:cs typeface="Times New Roman" panose="02020603050405020304" pitchFamily="18" charset="0"/>
              </a:rPr>
              <a:t>Un Peuple-Un But-Une Foi</a:t>
            </a:r>
          </a:p>
          <a:p>
            <a:pPr algn="ctr"/>
            <a:r>
              <a:rPr lang="fr-FR" dirty="0">
                <a:latin typeface="Times New Roman" panose="02020603050405020304" pitchFamily="18" charset="0"/>
                <a:cs typeface="Times New Roman" panose="02020603050405020304" pitchFamily="18" charset="0"/>
              </a:rPr>
              <a:t>********</a:t>
            </a:r>
          </a:p>
          <a:p>
            <a:pPr algn="ctr"/>
            <a:r>
              <a:rPr lang="fr-FR" b="1" dirty="0">
                <a:latin typeface="Times New Roman" panose="02020603050405020304" pitchFamily="18" charset="0"/>
                <a:cs typeface="Times New Roman" panose="02020603050405020304" pitchFamily="18" charset="0"/>
              </a:rPr>
              <a:t>AGENCE NATIONALE DE LA STATISTIQUE ET DE LA </a:t>
            </a:r>
            <a:r>
              <a:rPr lang="fr-FR" b="1" dirty="0" smtClean="0">
                <a:latin typeface="Times New Roman" panose="02020603050405020304" pitchFamily="18" charset="0"/>
                <a:cs typeface="Times New Roman" panose="02020603050405020304" pitchFamily="18" charset="0"/>
              </a:rPr>
              <a:t>DEMOGRAPHIE</a:t>
            </a:r>
            <a:endParaRPr lang="fr-FR" b="1" dirty="0">
              <a:latin typeface="Times New Roman" panose="02020603050405020304" pitchFamily="18" charset="0"/>
              <a:cs typeface="Times New Roman" panose="02020603050405020304" pitchFamily="18" charset="0"/>
            </a:endParaRPr>
          </a:p>
          <a:p>
            <a:pPr algn="ctr"/>
            <a:r>
              <a:rPr lang="fr-FR" b="1" dirty="0" smtClean="0">
                <a:latin typeface="Times New Roman" panose="02020603050405020304" pitchFamily="18" charset="0"/>
                <a:cs typeface="Times New Roman" panose="02020603050405020304" pitchFamily="18" charset="0"/>
              </a:rPr>
              <a:t>******</a:t>
            </a:r>
            <a:endParaRPr lang="fr-FR" b="1" dirty="0">
              <a:latin typeface="Times New Roman" panose="02020603050405020304" pitchFamily="18" charset="0"/>
              <a:cs typeface="Times New Roman" panose="02020603050405020304" pitchFamily="18" charset="0"/>
            </a:endParaRPr>
          </a:p>
        </p:txBody>
      </p:sp>
      <p:sp>
        <p:nvSpPr>
          <p:cNvPr id="8" name="Rectangle à coins arrondis 7"/>
          <p:cNvSpPr/>
          <p:nvPr/>
        </p:nvSpPr>
        <p:spPr>
          <a:xfrm>
            <a:off x="2390503" y="2321151"/>
            <a:ext cx="7707086" cy="14656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Times New Roman" panose="02020603050405020304" pitchFamily="18" charset="0"/>
                <a:cs typeface="Times New Roman" panose="02020603050405020304" pitchFamily="18" charset="0"/>
              </a:rPr>
              <a:t>PRISE EN COMPTE DES STATISTIQUES DE FINANCES PUBLIQUES DANS LE PIB : CAS DU SENEGAL</a:t>
            </a:r>
            <a:endParaRPr lang="fr-FR" sz="2000" b="1" dirty="0">
              <a:latin typeface="Times New Roman" panose="02020603050405020304" pitchFamily="18" charset="0"/>
              <a:cs typeface="Times New Roman" panose="02020603050405020304" pitchFamily="18" charset="0"/>
            </a:endParaRPr>
          </a:p>
        </p:txBody>
      </p:sp>
      <p:sp>
        <p:nvSpPr>
          <p:cNvPr id="10" name="ZoneTexte 9"/>
          <p:cNvSpPr txBox="1"/>
          <p:nvPr/>
        </p:nvSpPr>
        <p:spPr>
          <a:xfrm>
            <a:off x="2772229" y="4661138"/>
            <a:ext cx="7038198" cy="1077218"/>
          </a:xfrm>
          <a:prstGeom prst="rect">
            <a:avLst/>
          </a:prstGeom>
          <a:noFill/>
        </p:spPr>
        <p:txBody>
          <a:bodyPr wrap="square" rtlCol="0">
            <a:spAutoFit/>
          </a:bodyPr>
          <a:lstStyle/>
          <a:p>
            <a:pPr algn="ctr"/>
            <a:r>
              <a:rPr lang="fr-FR" sz="1600" dirty="0" smtClean="0">
                <a:latin typeface="Times New Roman" panose="02020603050405020304" pitchFamily="18" charset="0"/>
                <a:cs typeface="Times New Roman" panose="02020603050405020304" pitchFamily="18" charset="0"/>
              </a:rPr>
              <a:t>M. </a:t>
            </a:r>
            <a:r>
              <a:rPr lang="fr-FR" sz="1600" dirty="0" err="1" smtClean="0">
                <a:latin typeface="Times New Roman" panose="02020603050405020304" pitchFamily="18" charset="0"/>
                <a:cs typeface="Times New Roman" panose="02020603050405020304" pitchFamily="18" charset="0"/>
              </a:rPr>
              <a:t>Madiaw</a:t>
            </a:r>
            <a:r>
              <a:rPr lang="fr-FR" sz="1600" dirty="0" smtClean="0">
                <a:latin typeface="Times New Roman" panose="02020603050405020304" pitchFamily="18" charset="0"/>
                <a:cs typeface="Times New Roman" panose="02020603050405020304" pitchFamily="18" charset="0"/>
              </a:rPr>
              <a:t> DIBO</a:t>
            </a:r>
          </a:p>
          <a:p>
            <a:pPr algn="ctr"/>
            <a:r>
              <a:rPr lang="fr-FR" sz="1600" dirty="0" smtClean="0">
                <a:latin typeface="Times New Roman" panose="02020603050405020304" pitchFamily="18" charset="0"/>
                <a:cs typeface="Times New Roman" panose="02020603050405020304" pitchFamily="18" charset="0"/>
              </a:rPr>
              <a:t>Bureau de la Comptabilité nationale</a:t>
            </a:r>
          </a:p>
          <a:p>
            <a:pPr algn="ctr"/>
            <a:r>
              <a:rPr lang="fr-FR" sz="1600" dirty="0" smtClean="0">
                <a:latin typeface="Times New Roman" panose="02020603050405020304" pitchFamily="18" charset="0"/>
                <a:cs typeface="Times New Roman" panose="02020603050405020304" pitchFamily="18" charset="0"/>
              </a:rPr>
              <a:t>Direction des Statistiques Economiques et de la Comptabilité Nationale (DSECN) </a:t>
            </a:r>
          </a:p>
          <a:p>
            <a:pPr algn="ctr"/>
            <a:r>
              <a:rPr lang="fr-FR" sz="1600" dirty="0" smtClean="0">
                <a:latin typeface="Times New Roman" panose="02020603050405020304" pitchFamily="18" charset="0"/>
                <a:cs typeface="Times New Roman" panose="02020603050405020304" pitchFamily="18" charset="0"/>
              </a:rPr>
              <a:t>(ANSD/SENEGAL)</a:t>
            </a:r>
            <a:endParaRPr lang="fr-FR" sz="1600" dirty="0">
              <a:latin typeface="Times New Roman" panose="02020603050405020304" pitchFamily="18" charset="0"/>
              <a:cs typeface="Times New Roman" panose="02020603050405020304" pitchFamily="18" charset="0"/>
            </a:endParaRPr>
          </a:p>
        </p:txBody>
      </p:sp>
      <p:sp>
        <p:nvSpPr>
          <p:cNvPr id="11" name="Rectangle à coins arrondis 10"/>
          <p:cNvSpPr/>
          <p:nvPr/>
        </p:nvSpPr>
        <p:spPr>
          <a:xfrm>
            <a:off x="5010567" y="6097623"/>
            <a:ext cx="2135777" cy="4860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Times New Roman" panose="02020603050405020304" pitchFamily="18" charset="0"/>
                <a:cs typeface="Times New Roman" panose="02020603050405020304" pitchFamily="18" charset="0"/>
              </a:rPr>
              <a:t>Février 2021</a:t>
            </a:r>
            <a:endParaRPr lang="fr-FR"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5745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1"/>
            <a:ext cx="10479313" cy="1393371"/>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4</a:t>
            </a:r>
            <a:r>
              <a:rPr lang="fr-FR" sz="4400" b="1" dirty="0" smtClean="0">
                <a:latin typeface="Times New Roman" panose="02020603050405020304" pitchFamily="18" charset="0"/>
                <a:cs typeface="Times New Roman" panose="02020603050405020304" pitchFamily="18" charset="0"/>
              </a:rPr>
              <a:t>. Traitement des données </a:t>
            </a:r>
            <a:r>
              <a:rPr lang="fr-FR" sz="4400" b="1" dirty="0">
                <a:latin typeface="Times New Roman" panose="02020603050405020304" pitchFamily="18" charset="0"/>
                <a:cs typeface="Times New Roman" panose="02020603050405020304" pitchFamily="18" charset="0"/>
              </a:rPr>
              <a:t>des </a:t>
            </a:r>
            <a:r>
              <a:rPr lang="fr-FR" sz="4400" b="1" dirty="0" smtClean="0">
                <a:latin typeface="Times New Roman" panose="02020603050405020304" pitchFamily="18" charset="0"/>
                <a:cs typeface="Times New Roman" panose="02020603050405020304" pitchFamily="18" charset="0"/>
              </a:rPr>
              <a:t>APU</a:t>
            </a:r>
          </a:p>
          <a:p>
            <a:pPr algn="ctr"/>
            <a:r>
              <a:rPr lang="fr-FR" sz="3200" b="1" dirty="0">
                <a:latin typeface="Times New Roman" panose="02020603050405020304" pitchFamily="18" charset="0"/>
                <a:cs typeface="Times New Roman" panose="02020603050405020304" pitchFamily="18" charset="0"/>
              </a:rPr>
              <a:t>4</a:t>
            </a:r>
            <a:r>
              <a:rPr lang="fr-FR" sz="3200" b="1" dirty="0" smtClean="0">
                <a:latin typeface="Times New Roman" panose="02020603050405020304" pitchFamily="18" charset="0"/>
                <a:cs typeface="Times New Roman" panose="02020603050405020304" pitchFamily="18" charset="0"/>
              </a:rPr>
              <a:t>.1 Traitement des données sources</a:t>
            </a:r>
            <a:endParaRPr lang="fr-FR" sz="3200" b="1" dirty="0">
              <a:latin typeface="Times New Roman" panose="02020603050405020304" pitchFamily="18" charset="0"/>
              <a:cs typeface="Times New Roman" panose="02020603050405020304" pitchFamily="18" charset="0"/>
            </a:endParaRPr>
          </a:p>
        </p:txBody>
      </p:sp>
      <p:sp>
        <p:nvSpPr>
          <p:cNvPr id="4" name="Rectangle 3"/>
          <p:cNvSpPr/>
          <p:nvPr/>
        </p:nvSpPr>
        <p:spPr>
          <a:xfrm>
            <a:off x="1146627" y="1732394"/>
            <a:ext cx="9942286" cy="923330"/>
          </a:xfrm>
          <a:prstGeom prst="rect">
            <a:avLst/>
          </a:prstGeom>
          <a:solidFill>
            <a:schemeClr val="bg1">
              <a:lumMod val="95000"/>
            </a:schemeClr>
          </a:solidFill>
          <a:ln w="38100">
            <a:solidFill>
              <a:schemeClr val="accent1"/>
            </a:solidFill>
          </a:ln>
        </p:spPr>
        <p:txBody>
          <a:bodyPr wrap="square">
            <a:spAutoFit/>
          </a:bodyPr>
          <a:lstStyle/>
          <a:p>
            <a:r>
              <a:rPr lang="fr-FR" dirty="0">
                <a:latin typeface="Arial" panose="020B0604020202020204" pitchFamily="34" charset="0"/>
                <a:ea typeface="Calibri" panose="020F0502020204030204" pitchFamily="34" charset="0"/>
              </a:rPr>
              <a:t>Le traitement des données sources consiste à les présenter suivant les nomenclatures de la comptabilité nationale. Il s’agit d’exprimer les transactions des données sources en opérations selon les branches d’activités des APU et le sous-secteur.</a:t>
            </a:r>
            <a:endParaRPr lang="fr-FR" dirty="0"/>
          </a:p>
        </p:txBody>
      </p:sp>
      <p:sp>
        <p:nvSpPr>
          <p:cNvPr id="5" name="Rectangle 4"/>
          <p:cNvSpPr/>
          <p:nvPr/>
        </p:nvSpPr>
        <p:spPr>
          <a:xfrm>
            <a:off x="1146627" y="2994748"/>
            <a:ext cx="9942285" cy="646331"/>
          </a:xfrm>
          <a:prstGeom prst="rect">
            <a:avLst/>
          </a:prstGeom>
          <a:solidFill>
            <a:schemeClr val="bg1">
              <a:lumMod val="95000"/>
            </a:schemeClr>
          </a:solidFill>
          <a:ln w="38100">
            <a:solidFill>
              <a:schemeClr val="accent1"/>
            </a:solidFill>
          </a:ln>
        </p:spPr>
        <p:txBody>
          <a:bodyPr wrap="square">
            <a:spAutoFit/>
          </a:bodyPr>
          <a:lstStyle/>
          <a:p>
            <a:r>
              <a:rPr lang="fr-FR" dirty="0" smtClean="0">
                <a:latin typeface="Arial" panose="020B0604020202020204" pitchFamily="34" charset="0"/>
                <a:cs typeface="Arial" panose="020B0604020202020204" pitchFamily="34" charset="0"/>
              </a:rPr>
              <a:t>Le </a:t>
            </a:r>
            <a:r>
              <a:rPr lang="fr-FR" dirty="0">
                <a:latin typeface="Arial" panose="020B0604020202020204" pitchFamily="34" charset="0"/>
                <a:cs typeface="Arial" panose="020B0604020202020204" pitchFamily="34" charset="0"/>
              </a:rPr>
              <a:t>traitement est effectué en utilisant une table de passage entre </a:t>
            </a:r>
            <a:r>
              <a:rPr lang="fr-FR" dirty="0" smtClean="0">
                <a:latin typeface="Arial" panose="020B0604020202020204" pitchFamily="34" charset="0"/>
                <a:cs typeface="Arial" panose="020B0604020202020204" pitchFamily="34" charset="0"/>
              </a:rPr>
              <a:t>les données sources </a:t>
            </a:r>
            <a:r>
              <a:rPr lang="fr-FR" dirty="0">
                <a:latin typeface="Arial" panose="020B0604020202020204" pitchFamily="34" charset="0"/>
                <a:cs typeface="Arial" panose="020B0604020202020204" pitchFamily="34" charset="0"/>
              </a:rPr>
              <a:t>et la nomenclature de la </a:t>
            </a:r>
            <a:r>
              <a:rPr lang="fr-FR" dirty="0" smtClean="0">
                <a:latin typeface="Arial" panose="020B0604020202020204" pitchFamily="34" charset="0"/>
                <a:cs typeface="Arial" panose="020B0604020202020204" pitchFamily="34" charset="0"/>
              </a:rPr>
              <a:t>Comptabilité </a:t>
            </a:r>
            <a:r>
              <a:rPr lang="fr-FR" dirty="0">
                <a:latin typeface="Arial" panose="020B0604020202020204" pitchFamily="34" charset="0"/>
                <a:cs typeface="Arial" panose="020B0604020202020204" pitchFamily="34" charset="0"/>
              </a:rPr>
              <a:t>nationale.</a:t>
            </a: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528221164"/>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127725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4</a:t>
            </a:r>
            <a:r>
              <a:rPr lang="fr-FR" sz="4400" b="1" dirty="0" smtClean="0">
                <a:latin typeface="Times New Roman" panose="02020603050405020304" pitchFamily="18" charset="0"/>
                <a:cs typeface="Times New Roman" panose="02020603050405020304" pitchFamily="18" charset="0"/>
              </a:rPr>
              <a:t>. Traitement des données </a:t>
            </a:r>
            <a:r>
              <a:rPr lang="fr-FR" sz="4400" b="1" dirty="0">
                <a:latin typeface="Times New Roman" panose="02020603050405020304" pitchFamily="18" charset="0"/>
                <a:cs typeface="Times New Roman" panose="02020603050405020304" pitchFamily="18" charset="0"/>
              </a:rPr>
              <a:t>des </a:t>
            </a:r>
            <a:r>
              <a:rPr lang="fr-FR" sz="4400" b="1" dirty="0" smtClean="0">
                <a:latin typeface="Times New Roman" panose="02020603050405020304" pitchFamily="18" charset="0"/>
                <a:cs typeface="Times New Roman" panose="02020603050405020304" pitchFamily="18" charset="0"/>
              </a:rPr>
              <a:t>APU</a:t>
            </a:r>
          </a:p>
          <a:p>
            <a:pPr algn="ctr"/>
            <a:r>
              <a:rPr lang="fr-FR" sz="3200" b="1" dirty="0">
                <a:latin typeface="Times New Roman" panose="02020603050405020304" pitchFamily="18" charset="0"/>
                <a:cs typeface="Times New Roman" panose="02020603050405020304" pitchFamily="18" charset="0"/>
              </a:rPr>
              <a:t>4</a:t>
            </a:r>
            <a:r>
              <a:rPr lang="fr-FR" sz="3200" b="1" dirty="0" smtClean="0">
                <a:latin typeface="Times New Roman" panose="02020603050405020304" pitchFamily="18" charset="0"/>
                <a:cs typeface="Times New Roman" panose="02020603050405020304" pitchFamily="18" charset="0"/>
              </a:rPr>
              <a:t>.1 Traitement des données sources</a:t>
            </a:r>
            <a:endParaRPr lang="fr-FR" sz="3200" b="1" dirty="0">
              <a:latin typeface="Times New Roman" panose="02020603050405020304" pitchFamily="18" charset="0"/>
              <a:cs typeface="Times New Roman" panose="02020603050405020304" pitchFamily="18" charset="0"/>
            </a:endParaRPr>
          </a:p>
        </p:txBody>
      </p:sp>
      <p:graphicFrame>
        <p:nvGraphicFramePr>
          <p:cNvPr id="7" name="Tableau 6"/>
          <p:cNvGraphicFramePr>
            <a:graphicFrameLocks noGrp="1"/>
          </p:cNvGraphicFramePr>
          <p:nvPr>
            <p:extLst>
              <p:ext uri="{D42A27DB-BD31-4B8C-83A1-F6EECF244321}">
                <p14:modId xmlns:p14="http://schemas.microsoft.com/office/powerpoint/2010/main" val="2965620409"/>
              </p:ext>
            </p:extLst>
          </p:nvPr>
        </p:nvGraphicFramePr>
        <p:xfrm>
          <a:off x="464459" y="1751467"/>
          <a:ext cx="11292111" cy="4852533"/>
        </p:xfrm>
        <a:graphic>
          <a:graphicData uri="http://schemas.openxmlformats.org/drawingml/2006/table">
            <a:tbl>
              <a:tblPr>
                <a:tableStyleId>{5C22544A-7EE6-4342-B048-85BDC9FD1C3A}</a:tableStyleId>
              </a:tblPr>
              <a:tblGrid>
                <a:gridCol w="4252684"/>
                <a:gridCol w="1088571"/>
                <a:gridCol w="251074"/>
                <a:gridCol w="4578514"/>
                <a:gridCol w="1121268"/>
              </a:tblGrid>
              <a:tr h="211918">
                <a:tc>
                  <a:txBody>
                    <a:bodyPr/>
                    <a:lstStyle/>
                    <a:p>
                      <a:pPr algn="l" rtl="0" fontAlgn="b"/>
                      <a:r>
                        <a:rPr lang="fr-FR" sz="1000" u="none" strike="noStrike" dirty="0">
                          <a:ln>
                            <a:noFill/>
                          </a:ln>
                          <a:effectLst/>
                        </a:rPr>
                        <a:t> </a:t>
                      </a:r>
                      <a:endParaRPr lang="fr-FR" sz="1000" b="0" i="0" u="none" strike="noStrike" dirty="0">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Opérations</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Opérations</a:t>
                      </a:r>
                      <a:endParaRPr lang="fr-FR" sz="1000" b="0" i="0" u="none" strike="noStrike">
                        <a:ln>
                          <a:noFill/>
                        </a:ln>
                        <a:solidFill>
                          <a:srgbClr val="000000"/>
                        </a:solidFill>
                        <a:effectLst/>
                        <a:latin typeface="Calibri" panose="020F0502020204030204" pitchFamily="34" charset="0"/>
                      </a:endParaRPr>
                    </a:p>
                  </a:txBody>
                  <a:tcPr marL="0" marR="0" marT="0" marB="0" anchor="b"/>
                </a:tc>
              </a:tr>
              <a:tr h="217973">
                <a:tc>
                  <a:txBody>
                    <a:bodyPr/>
                    <a:lstStyle/>
                    <a:p>
                      <a:pPr algn="l" rtl="0" fontAlgn="b"/>
                      <a:r>
                        <a:rPr lang="fr-FR" sz="1000" u="none" strike="noStrike">
                          <a:ln>
                            <a:noFill/>
                          </a:ln>
                          <a:effectLst/>
                        </a:rPr>
                        <a:t>A1:  RECETTES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t"/>
                      <a:r>
                        <a:rPr lang="fr-FR" sz="1000" u="none" strike="noStrike">
                          <a:ln>
                            <a:noFill/>
                          </a:ln>
                          <a:effectLst/>
                        </a:rPr>
                        <a:t>A115 Impôts sur le commerce extérieur et les transactions internationales  </a:t>
                      </a:r>
                      <a:endParaRPr lang="fr-FR" sz="1000" b="0" i="0" u="none" strike="noStrike">
                        <a:ln>
                          <a:noFill/>
                        </a:ln>
                        <a:solidFill>
                          <a:srgbClr val="000000"/>
                        </a:solidFill>
                        <a:effectLst/>
                        <a:latin typeface="Calibri" panose="020F0502020204030204" pitchFamily="34" charset="0"/>
                      </a:endParaRPr>
                    </a:p>
                  </a:txBody>
                  <a:tcPr marL="0" marR="0" marT="0" marB="0"/>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b"/>
                      <a:r>
                        <a:rPr lang="fr-FR" sz="1000" u="none" strike="noStrike">
                          <a:ln>
                            <a:noFill/>
                          </a:ln>
                          <a:effectLst/>
                        </a:rPr>
                        <a:t>Recettes fiscales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A1151 Droits de douane et autres droits à l'importation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dirty="0">
                          <a:ln>
                            <a:noFill/>
                          </a:ln>
                          <a:effectLst/>
                        </a:rPr>
                        <a:t>0D200B</a:t>
                      </a:r>
                      <a:endParaRPr lang="fr-FR" sz="1000" b="0" i="0" u="none" strike="noStrike" dirty="0">
                        <a:ln>
                          <a:noFill/>
                        </a:ln>
                        <a:solidFill>
                          <a:srgbClr val="000000"/>
                        </a:solidFill>
                        <a:effectLst/>
                        <a:latin typeface="Calibri" panose="020F0502020204030204" pitchFamily="34" charset="0"/>
                      </a:endParaRPr>
                    </a:p>
                  </a:txBody>
                  <a:tcPr marL="0" marR="0" marT="0" marB="0" anchor="b"/>
                </a:tc>
              </a:tr>
              <a:tr h="217973">
                <a:tc>
                  <a:txBody>
                    <a:bodyPr/>
                    <a:lstStyle/>
                    <a:p>
                      <a:pPr algn="l" rtl="0" fontAlgn="t"/>
                      <a:r>
                        <a:rPr lang="fr-FR" sz="1000" u="none" strike="noStrike">
                          <a:ln>
                            <a:noFill/>
                          </a:ln>
                          <a:effectLst/>
                        </a:rPr>
                        <a:t>A111:   Impôts sur le revenu, les bénéfices et les gains en capital  </a:t>
                      </a:r>
                      <a:endParaRPr lang="fr-FR" sz="1000" b="0" i="0" u="none" strike="noStrike">
                        <a:ln>
                          <a:noFill/>
                        </a:ln>
                        <a:solidFill>
                          <a:srgbClr val="000000"/>
                        </a:solidFill>
                        <a:effectLst/>
                        <a:latin typeface="Calibri" panose="020F0502020204030204" pitchFamily="34" charset="0"/>
                      </a:endParaRPr>
                    </a:p>
                  </a:txBody>
                  <a:tcPr marL="0" marR="0" marT="0" marB="0"/>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A116 Autres recettes fiscales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b"/>
                      <a:r>
                        <a:rPr lang="fr-FR" sz="1000" u="none" strike="noStrike">
                          <a:ln>
                            <a:noFill/>
                          </a:ln>
                          <a:effectLst/>
                        </a:rPr>
                        <a:t>A1111:   A la charge des personnes physiques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0D5001001</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A13 Dons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b"/>
                      <a:r>
                        <a:rPr lang="fr-FR" sz="1000" u="none" strike="noStrike">
                          <a:ln>
                            <a:noFill/>
                          </a:ln>
                          <a:effectLst/>
                        </a:rPr>
                        <a:t>A1112 A la charge des sociétés et autres entreprises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0D5001003</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A131 Reçus d'administrations publiques étrangères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b"/>
                      <a:r>
                        <a:rPr lang="fr-FR" sz="1000" u="none" strike="noStrike">
                          <a:ln>
                            <a:noFill/>
                          </a:ln>
                          <a:effectLst/>
                        </a:rPr>
                        <a:t>A1113 Non ventilables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dirty="0">
                          <a:ln>
                            <a:noFill/>
                          </a:ln>
                          <a:effectLst/>
                        </a:rPr>
                        <a:t>A1311 Courants  </a:t>
                      </a:r>
                      <a:endParaRPr lang="fr-FR" sz="1000" b="0" i="0" u="none" strike="noStrike" dirty="0">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0D7004</a:t>
                      </a:r>
                      <a:endParaRPr lang="fr-FR" sz="1000" b="0" i="0" u="none" strike="noStrike">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b"/>
                      <a:r>
                        <a:rPr lang="fr-FR" sz="1000" u="none" strike="noStrike">
                          <a:ln>
                            <a:noFill/>
                          </a:ln>
                          <a:effectLst/>
                        </a:rPr>
                        <a:t>A112 Impôts sur les salaires et la main-d'oeuvre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0D200E001</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A1312 En capital .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0D9009</a:t>
                      </a:r>
                      <a:endParaRPr lang="fr-FR" sz="1000" b="0" i="0" u="none" strike="noStrike">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b"/>
                      <a:r>
                        <a:rPr lang="fr-FR" sz="1000" u="none" strike="noStrike">
                          <a:ln>
                            <a:noFill/>
                          </a:ln>
                          <a:effectLst/>
                        </a:rPr>
                        <a:t>A113 Impôts sur le patrimoine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A132 Reçus d'organisations internationales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r>
              <a:tr h="339948">
                <a:tc>
                  <a:txBody>
                    <a:bodyPr/>
                    <a:lstStyle/>
                    <a:p>
                      <a:pPr algn="l" rtl="0" fontAlgn="t"/>
                      <a:r>
                        <a:rPr lang="fr-FR" sz="1000" u="none" strike="noStrike">
                          <a:ln>
                            <a:noFill/>
                          </a:ln>
                          <a:effectLst/>
                        </a:rPr>
                        <a:t>A1133 Impôts sur les mutations par décès, les successions, les donations entre vifs et les legs  </a:t>
                      </a:r>
                      <a:endParaRPr lang="fr-FR" sz="1000" b="0" i="0" u="none" strike="noStrike">
                        <a:ln>
                          <a:noFill/>
                        </a:ln>
                        <a:solidFill>
                          <a:srgbClr val="000000"/>
                        </a:solidFill>
                        <a:effectLst/>
                        <a:latin typeface="Calibri" panose="020F0502020204030204" pitchFamily="34" charset="0"/>
                      </a:endParaRPr>
                    </a:p>
                  </a:txBody>
                  <a:tcPr marL="0" marR="0" marT="0" marB="0"/>
                </a:tc>
                <a:tc>
                  <a:txBody>
                    <a:bodyPr/>
                    <a:lstStyle/>
                    <a:p>
                      <a:pPr algn="l" rtl="0" fontAlgn="b"/>
                      <a:r>
                        <a:rPr lang="fr-FR" sz="1000" u="none" strike="noStrike">
                          <a:ln>
                            <a:noFill/>
                          </a:ln>
                          <a:effectLst/>
                        </a:rPr>
                        <a:t>0D5009003</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dirty="0">
                          <a:ln>
                            <a:noFill/>
                          </a:ln>
                          <a:effectLst/>
                        </a:rPr>
                        <a:t>A1321 Courants  </a:t>
                      </a:r>
                      <a:endParaRPr lang="fr-FR" sz="1000" b="0" i="0" u="none" strike="noStrike" dirty="0">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dirty="0">
                          <a:ln>
                            <a:noFill/>
                          </a:ln>
                          <a:effectLst/>
                        </a:rPr>
                        <a:t>0D7004</a:t>
                      </a:r>
                      <a:endParaRPr lang="fr-FR" sz="1000" b="0" i="0" u="none" strike="noStrike" dirty="0">
                        <a:ln>
                          <a:noFill/>
                        </a:ln>
                        <a:solidFill>
                          <a:srgbClr val="000000"/>
                        </a:solidFill>
                        <a:effectLst/>
                        <a:latin typeface="Calibri" panose="020F0502020204030204" pitchFamily="34" charset="0"/>
                      </a:endParaRPr>
                    </a:p>
                  </a:txBody>
                  <a:tcPr marL="0" marR="0" marT="0" marB="0" anchor="b"/>
                </a:tc>
              </a:tr>
              <a:tr h="217973">
                <a:tc>
                  <a:txBody>
                    <a:bodyPr/>
                    <a:lstStyle/>
                    <a:p>
                      <a:pPr algn="l" rtl="0" fontAlgn="b"/>
                      <a:r>
                        <a:rPr lang="fr-FR" sz="1000" u="none" strike="noStrike" dirty="0">
                          <a:ln>
                            <a:noFill/>
                          </a:ln>
                          <a:effectLst/>
                        </a:rPr>
                        <a:t>A1134 Impôts sur les transactions financières et en capital  </a:t>
                      </a:r>
                      <a:endParaRPr lang="fr-FR" sz="1000" b="0" i="0" u="none" strike="noStrike" dirty="0">
                        <a:ln>
                          <a:noFill/>
                        </a:ln>
                        <a:solidFill>
                          <a:srgbClr val="000000"/>
                        </a:solidFill>
                        <a:effectLst/>
                        <a:latin typeface="Calibri" panose="020F0502020204030204" pitchFamily="34" charset="0"/>
                      </a:endParaRPr>
                    </a:p>
                  </a:txBody>
                  <a:tcPr marL="0" marR="0" marT="0" marB="0" anchor="b"/>
                </a:tc>
                <a:tc>
                  <a:txBody>
                    <a:bodyPr/>
                    <a:lstStyle/>
                    <a:p>
                      <a:pPr algn="l" rtl="0" fontAlgn="b"/>
                      <a:endParaRPr lang="fr-FR" sz="1000" b="0" i="0" u="none" strike="noStrike" dirty="0">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dirty="0">
                          <a:ln>
                            <a:noFill/>
                          </a:ln>
                          <a:effectLst/>
                        </a:rPr>
                        <a:t>A14 Autres recettes  </a:t>
                      </a:r>
                      <a:endParaRPr lang="fr-FR" sz="1000" b="0" i="0" u="none" strike="noStrike" dirty="0">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b"/>
                      <a:r>
                        <a:rPr lang="fr-FR" sz="1000" u="none" strike="noStrike">
                          <a:ln>
                            <a:noFill/>
                          </a:ln>
                          <a:effectLst/>
                        </a:rPr>
                        <a:t>A114 Impôts sur les biens et services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A141 Revenu de la propriété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b"/>
                      <a:r>
                        <a:rPr lang="fr-FR" sz="1000" u="none" strike="noStrike">
                          <a:ln>
                            <a:noFill/>
                          </a:ln>
                          <a:effectLst/>
                        </a:rPr>
                        <a:t>A1141 Impôts généraux sur les biens et services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A1411 Intérêts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dirty="0">
                          <a:ln>
                            <a:noFill/>
                          </a:ln>
                          <a:effectLst/>
                        </a:rPr>
                        <a:t>0D4001001</a:t>
                      </a:r>
                      <a:endParaRPr lang="fr-FR" sz="1000" b="0" i="0" u="none" strike="noStrike" dirty="0">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b"/>
                      <a:r>
                        <a:rPr lang="fr-FR" sz="1000" u="none" strike="noStrike">
                          <a:ln>
                            <a:noFill/>
                          </a:ln>
                          <a:effectLst/>
                        </a:rPr>
                        <a:t>A11411 AImpôts sur la valeur ajoutée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dirty="0">
                          <a:ln>
                            <a:noFill/>
                          </a:ln>
                          <a:effectLst/>
                        </a:rPr>
                        <a:t>0D200A</a:t>
                      </a:r>
                      <a:endParaRPr lang="fr-FR" sz="1000" b="0" i="0" u="none" strike="noStrike" dirty="0">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A1412 Dividendes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dirty="0">
                          <a:ln>
                            <a:noFill/>
                          </a:ln>
                          <a:effectLst/>
                        </a:rPr>
                        <a:t>0D4002001</a:t>
                      </a:r>
                      <a:endParaRPr lang="fr-FR" sz="1000" b="0" i="0" u="none" strike="noStrike" dirty="0">
                        <a:ln>
                          <a:noFill/>
                        </a:ln>
                        <a:solidFill>
                          <a:srgbClr val="000000"/>
                        </a:solidFill>
                        <a:effectLst/>
                        <a:latin typeface="Calibri" panose="020F0502020204030204" pitchFamily="34" charset="0"/>
                      </a:endParaRPr>
                    </a:p>
                  </a:txBody>
                  <a:tcPr marL="0" marR="0" marT="0" marB="0" anchor="b"/>
                </a:tc>
              </a:tr>
              <a:tr h="339948">
                <a:tc>
                  <a:txBody>
                    <a:bodyPr/>
                    <a:lstStyle/>
                    <a:p>
                      <a:pPr algn="l" rtl="0" fontAlgn="t"/>
                      <a:r>
                        <a:rPr lang="fr-FR" sz="1000" u="none" strike="noStrike">
                          <a:ln>
                            <a:noFill/>
                          </a:ln>
                          <a:effectLst/>
                        </a:rPr>
                        <a:t>A11413 Iimpôts sur le chiffre d'affaires et autres impôts généraux sur les biens et services  </a:t>
                      </a:r>
                      <a:endParaRPr lang="fr-FR" sz="1000" b="0" i="0" u="none" strike="noStrike">
                        <a:ln>
                          <a:noFill/>
                        </a:ln>
                        <a:solidFill>
                          <a:srgbClr val="000000"/>
                        </a:solidFill>
                        <a:effectLst/>
                        <a:latin typeface="Calibri" panose="020F0502020204030204" pitchFamily="34" charset="0"/>
                      </a:endParaRPr>
                    </a:p>
                  </a:txBody>
                  <a:tcPr marL="0" marR="0" marT="0" marB="0"/>
                </a:tc>
                <a:tc>
                  <a:txBody>
                    <a:bodyPr/>
                    <a:lstStyle/>
                    <a:p>
                      <a:pPr algn="l" rtl="0" fontAlgn="b"/>
                      <a:r>
                        <a:rPr lang="fr-FR" sz="1000" u="none" strike="noStrike" dirty="0">
                          <a:ln>
                            <a:noFill/>
                          </a:ln>
                          <a:effectLst/>
                        </a:rPr>
                        <a:t>0D5001003</a:t>
                      </a:r>
                      <a:endParaRPr lang="fr-FR" sz="1000" b="0" i="0" u="none" strike="noStrike" dirty="0">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A1415 Loyers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dirty="0">
                          <a:ln>
                            <a:noFill/>
                          </a:ln>
                          <a:effectLst/>
                        </a:rPr>
                        <a:t>0D4005</a:t>
                      </a:r>
                      <a:endParaRPr lang="fr-FR" sz="1000" b="0" i="0" u="none" strike="noStrike" dirty="0">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t"/>
                      <a:r>
                        <a:rPr lang="fr-FR" sz="1000" u="none" strike="noStrike">
                          <a:ln>
                            <a:noFill/>
                          </a:ln>
                          <a:effectLst/>
                        </a:rPr>
                        <a:t>A1142 Accises  </a:t>
                      </a:r>
                      <a:endParaRPr lang="fr-FR" sz="1000" b="0" i="0" u="none" strike="noStrike">
                        <a:ln>
                          <a:noFill/>
                        </a:ln>
                        <a:solidFill>
                          <a:srgbClr val="000000"/>
                        </a:solidFill>
                        <a:effectLst/>
                        <a:latin typeface="Calibri" panose="020F0502020204030204" pitchFamily="34" charset="0"/>
                      </a:endParaRPr>
                    </a:p>
                  </a:txBody>
                  <a:tcPr marL="0" marR="0" marT="0" marB="0"/>
                </a:tc>
                <a:tc>
                  <a:txBody>
                    <a:bodyPr/>
                    <a:lstStyle/>
                    <a:p>
                      <a:pPr algn="l" rtl="0" fontAlgn="b"/>
                      <a:r>
                        <a:rPr lang="fr-FR" sz="1000" u="none" strike="noStrike">
                          <a:ln>
                            <a:noFill/>
                          </a:ln>
                          <a:effectLst/>
                        </a:rPr>
                        <a:t>0D200D</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A142 Ventes de biens et services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t"/>
                      <a:r>
                        <a:rPr lang="fr-FR" sz="1000" u="none" strike="noStrike">
                          <a:ln>
                            <a:noFill/>
                          </a:ln>
                          <a:effectLst/>
                        </a:rPr>
                        <a:t>A1143 Bénéfices des monopoles fiscaux  </a:t>
                      </a:r>
                      <a:endParaRPr lang="fr-FR" sz="1000" b="0" i="0" u="none" strike="noStrike">
                        <a:ln>
                          <a:noFill/>
                        </a:ln>
                        <a:solidFill>
                          <a:srgbClr val="000000"/>
                        </a:solidFill>
                        <a:effectLst/>
                        <a:latin typeface="Calibri" panose="020F0502020204030204" pitchFamily="34" charset="0"/>
                      </a:endParaRPr>
                    </a:p>
                  </a:txBody>
                  <a:tcPr marL="0" marR="0" marT="0" marB="0"/>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A1422 Droits administratifs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t"/>
                      <a:r>
                        <a:rPr lang="fr-FR" sz="1000" u="none" strike="noStrike">
                          <a:ln>
                            <a:noFill/>
                          </a:ln>
                          <a:effectLst/>
                        </a:rPr>
                        <a:t>A1144 Taxes sur des services déterminés </a:t>
                      </a:r>
                      <a:endParaRPr lang="fr-FR" sz="1000" b="0" i="0" u="none" strike="noStrike">
                        <a:ln>
                          <a:noFill/>
                        </a:ln>
                        <a:solidFill>
                          <a:srgbClr val="000000"/>
                        </a:solidFill>
                        <a:effectLst/>
                        <a:latin typeface="Calibri" panose="020F0502020204030204" pitchFamily="34" charset="0"/>
                      </a:endParaRPr>
                    </a:p>
                  </a:txBody>
                  <a:tcPr marL="0" marR="0" marT="0" marB="0"/>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A1423 Ventes résiduelles des établissements non marchands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dirty="0">
                          <a:ln>
                            <a:noFill/>
                          </a:ln>
                          <a:effectLst/>
                        </a:rPr>
                        <a:t>0D5009001</a:t>
                      </a:r>
                      <a:endParaRPr lang="fr-FR" sz="1000" b="0" i="0" u="none" strike="noStrike" dirty="0">
                        <a:ln>
                          <a:noFill/>
                        </a:ln>
                        <a:solidFill>
                          <a:srgbClr val="000000"/>
                        </a:solidFill>
                        <a:effectLst/>
                        <a:latin typeface="Calibri" panose="020F0502020204030204" pitchFamily="34" charset="0"/>
                      </a:endParaRPr>
                    </a:p>
                  </a:txBody>
                  <a:tcPr marL="0" marR="0" marT="0" marB="0" anchor="b"/>
                </a:tc>
              </a:tr>
              <a:tr h="339948">
                <a:tc>
                  <a:txBody>
                    <a:bodyPr/>
                    <a:lstStyle/>
                    <a:p>
                      <a:pPr algn="l" rtl="0" fontAlgn="t"/>
                      <a:r>
                        <a:rPr lang="fr-FR" sz="1000" u="none" strike="noStrike">
                          <a:ln>
                            <a:noFill/>
                          </a:ln>
                          <a:effectLst/>
                        </a:rPr>
                        <a:t>A1145 Taxes sur l'utilisation ou la permission d'utiliser des biens ou d'exercer des activités  </a:t>
                      </a:r>
                      <a:endParaRPr lang="fr-FR" sz="1000" b="0" i="0" u="none" strike="noStrike">
                        <a:ln>
                          <a:noFill/>
                        </a:ln>
                        <a:solidFill>
                          <a:srgbClr val="000000"/>
                        </a:solidFill>
                        <a:effectLst/>
                        <a:latin typeface="Calibri" panose="020F0502020204030204" pitchFamily="34" charset="0"/>
                      </a:endParaRPr>
                    </a:p>
                  </a:txBody>
                  <a:tcPr marL="0" marR="0" marT="0" marB="0"/>
                </a:tc>
                <a:tc>
                  <a:txBody>
                    <a:bodyPr/>
                    <a:lstStyle/>
                    <a:p>
                      <a:pPr algn="l" rtl="0" fontAlgn="b"/>
                      <a:r>
                        <a:rPr lang="fr-FR" sz="1000" u="none" strike="noStrike" dirty="0">
                          <a:ln>
                            <a:noFill/>
                          </a:ln>
                          <a:effectLst/>
                        </a:rPr>
                        <a:t> </a:t>
                      </a:r>
                      <a:endParaRPr lang="fr-FR" sz="1000" b="0" i="0" u="none" strike="noStrike" dirty="0">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A145 Recettes diverses non identifiées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b"/>
                      <a:r>
                        <a:rPr lang="fr-FR" sz="1000" u="none" strike="noStrike">
                          <a:ln>
                            <a:noFill/>
                          </a:ln>
                          <a:effectLst/>
                        </a:rPr>
                        <a:t>A11451 Taxes sur les véhicules à moteur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0D200E003</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r>
              <a:tr h="211918">
                <a:tc>
                  <a:txBody>
                    <a:bodyPr/>
                    <a:lstStyle/>
                    <a:p>
                      <a:pPr algn="l" rtl="0" fontAlgn="b"/>
                      <a:r>
                        <a:rPr lang="fr-FR" sz="1000" u="none" strike="noStrike">
                          <a:ln>
                            <a:noFill/>
                          </a:ln>
                          <a:effectLst/>
                        </a:rPr>
                        <a:t>A11452 Autres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a:ln>
                            <a:noFill/>
                          </a:ln>
                          <a:effectLst/>
                        </a:rPr>
                        <a:t> </a:t>
                      </a:r>
                      <a:endParaRPr lang="fr-FR" sz="1000" b="0" i="0" u="none" strike="noStrike">
                        <a:ln>
                          <a:noFill/>
                        </a:ln>
                        <a:solidFill>
                          <a:srgbClr val="000000"/>
                        </a:solidFill>
                        <a:effectLst/>
                        <a:latin typeface="Calibri" panose="020F0502020204030204" pitchFamily="34" charset="0"/>
                      </a:endParaRPr>
                    </a:p>
                  </a:txBody>
                  <a:tcPr marL="0" marR="0" marT="0" marB="0" anchor="b"/>
                </a:tc>
                <a:tc>
                  <a:txBody>
                    <a:bodyPr/>
                    <a:lstStyle/>
                    <a:p>
                      <a:pPr algn="l" rtl="0" fontAlgn="b"/>
                      <a:r>
                        <a:rPr lang="fr-FR" sz="1000" u="none" strike="noStrike" dirty="0">
                          <a:ln>
                            <a:noFill/>
                          </a:ln>
                          <a:effectLst/>
                        </a:rPr>
                        <a:t> </a:t>
                      </a:r>
                      <a:endParaRPr lang="fr-FR" sz="1000" b="0" i="0" u="none" strike="noStrike" dirty="0">
                        <a:ln>
                          <a:noFill/>
                        </a:ln>
                        <a:solidFill>
                          <a:srgbClr val="000000"/>
                        </a:solidFill>
                        <a:effectLst/>
                        <a:latin typeface="Calibri" panose="020F0502020204030204" pitchFamily="34" charset="0"/>
                      </a:endParaRPr>
                    </a:p>
                  </a:txBody>
                  <a:tcPr marL="0" marR="0" marT="0" marB="0" anchor="b"/>
                </a:tc>
              </a:tr>
            </a:tbl>
          </a:graphicData>
        </a:graphic>
      </p:graphicFrame>
      <p:sp>
        <p:nvSpPr>
          <p:cNvPr id="8" name="ZoneTexte 7"/>
          <p:cNvSpPr txBox="1"/>
          <p:nvPr/>
        </p:nvSpPr>
        <p:spPr>
          <a:xfrm>
            <a:off x="3875314" y="1329696"/>
            <a:ext cx="2917371" cy="461665"/>
          </a:xfrm>
          <a:prstGeom prst="rect">
            <a:avLst/>
          </a:prstGeom>
          <a:solidFill>
            <a:schemeClr val="bg2">
              <a:lumMod val="50000"/>
            </a:schemeClr>
          </a:solidFill>
          <a:ln>
            <a:solidFill>
              <a:schemeClr val="accent1"/>
            </a:solidFill>
          </a:ln>
        </p:spPr>
        <p:txBody>
          <a:bodyPr wrap="square" rtlCol="0">
            <a:spAutoFit/>
          </a:bodyPr>
          <a:lstStyle/>
          <a:p>
            <a:pPr algn="ctr"/>
            <a:r>
              <a:rPr lang="fr-FR" sz="2400" b="1" dirty="0" smtClean="0">
                <a:latin typeface="Arial" panose="020B0604020202020204" pitchFamily="34" charset="0"/>
                <a:cs typeface="Arial" panose="020B0604020202020204" pitchFamily="34" charset="0"/>
              </a:rPr>
              <a:t>Recettes du TOFE</a:t>
            </a:r>
            <a:endParaRPr lang="fr-FR" sz="2400" b="1" dirty="0">
              <a:latin typeface="Arial" panose="020B0604020202020204" pitchFamily="34" charset="0"/>
              <a:cs typeface="Arial" panose="020B0604020202020204" pitchFamily="34" charset="0"/>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33955922"/>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127725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4</a:t>
            </a:r>
            <a:r>
              <a:rPr lang="fr-FR" sz="4400" b="1" dirty="0" smtClean="0">
                <a:latin typeface="Times New Roman" panose="02020603050405020304" pitchFamily="18" charset="0"/>
                <a:cs typeface="Times New Roman" panose="02020603050405020304" pitchFamily="18" charset="0"/>
              </a:rPr>
              <a:t>. Traitement des données </a:t>
            </a:r>
            <a:r>
              <a:rPr lang="fr-FR" sz="4400" b="1" dirty="0">
                <a:latin typeface="Times New Roman" panose="02020603050405020304" pitchFamily="18" charset="0"/>
                <a:cs typeface="Times New Roman" panose="02020603050405020304" pitchFamily="18" charset="0"/>
              </a:rPr>
              <a:t>des </a:t>
            </a:r>
            <a:r>
              <a:rPr lang="fr-FR" sz="4400" b="1" dirty="0" smtClean="0">
                <a:latin typeface="Times New Roman" panose="02020603050405020304" pitchFamily="18" charset="0"/>
                <a:cs typeface="Times New Roman" panose="02020603050405020304" pitchFamily="18" charset="0"/>
              </a:rPr>
              <a:t>APU</a:t>
            </a:r>
          </a:p>
          <a:p>
            <a:pPr algn="ctr"/>
            <a:r>
              <a:rPr lang="fr-FR" sz="3200" b="1" dirty="0">
                <a:latin typeface="Times New Roman" panose="02020603050405020304" pitchFamily="18" charset="0"/>
                <a:cs typeface="Times New Roman" panose="02020603050405020304" pitchFamily="18" charset="0"/>
              </a:rPr>
              <a:t>4</a:t>
            </a:r>
            <a:r>
              <a:rPr lang="fr-FR" sz="3200" b="1" dirty="0" smtClean="0">
                <a:latin typeface="Times New Roman" panose="02020603050405020304" pitchFamily="18" charset="0"/>
                <a:cs typeface="Times New Roman" panose="02020603050405020304" pitchFamily="18" charset="0"/>
              </a:rPr>
              <a:t>.1 Traitement des données sources</a:t>
            </a:r>
            <a:endParaRPr lang="fr-FR" sz="3200" b="1" dirty="0">
              <a:latin typeface="Times New Roman" panose="02020603050405020304" pitchFamily="18" charset="0"/>
              <a:cs typeface="Times New Roman" panose="02020603050405020304" pitchFamily="18" charset="0"/>
            </a:endParaRPr>
          </a:p>
        </p:txBody>
      </p:sp>
      <p:sp>
        <p:nvSpPr>
          <p:cNvPr id="8" name="ZoneTexte 7"/>
          <p:cNvSpPr txBox="1"/>
          <p:nvPr/>
        </p:nvSpPr>
        <p:spPr>
          <a:xfrm>
            <a:off x="3875314" y="1329696"/>
            <a:ext cx="2917371" cy="461665"/>
          </a:xfrm>
          <a:prstGeom prst="rect">
            <a:avLst/>
          </a:prstGeom>
          <a:solidFill>
            <a:schemeClr val="bg2">
              <a:lumMod val="90000"/>
            </a:schemeClr>
          </a:solidFill>
          <a:ln>
            <a:solidFill>
              <a:schemeClr val="accent1"/>
            </a:solidFill>
          </a:ln>
        </p:spPr>
        <p:txBody>
          <a:bodyPr wrap="square" rtlCol="0">
            <a:spAutoFit/>
          </a:bodyPr>
          <a:lstStyle/>
          <a:p>
            <a:pPr algn="ctr"/>
            <a:r>
              <a:rPr lang="fr-FR" sz="2400" b="1" dirty="0" smtClean="0">
                <a:latin typeface="Arial" panose="020B0604020202020204" pitchFamily="34" charset="0"/>
                <a:cs typeface="Arial" panose="020B0604020202020204" pitchFamily="34" charset="0"/>
              </a:rPr>
              <a:t>Recettes du TOFE</a:t>
            </a:r>
            <a:endParaRPr lang="fr-FR" sz="2400" b="1" dirty="0">
              <a:latin typeface="Arial" panose="020B0604020202020204" pitchFamily="34" charset="0"/>
              <a:cs typeface="Arial" panose="020B0604020202020204" pitchFamily="34" charset="0"/>
            </a:endParaRPr>
          </a:p>
        </p:txBody>
      </p:sp>
      <p:sp>
        <p:nvSpPr>
          <p:cNvPr id="5" name="Espace réservé du contenu 2"/>
          <p:cNvSpPr txBox="1">
            <a:spLocks/>
          </p:cNvSpPr>
          <p:nvPr/>
        </p:nvSpPr>
        <p:spPr>
          <a:xfrm>
            <a:off x="362857" y="1791361"/>
            <a:ext cx="11132457" cy="3777622"/>
          </a:xfrm>
          <a:prstGeom prst="rect">
            <a:avLst/>
          </a:prstGeom>
          <a:solidFill>
            <a:schemeClr val="bg1">
              <a:lumMod val="95000"/>
            </a:schemeClr>
          </a:solidFill>
          <a:ln>
            <a:solidFill>
              <a:schemeClr val="accent1"/>
            </a:solidFill>
          </a:ln>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buFont typeface="Calibri" panose="020F0502020204030204" pitchFamily="34" charset="0"/>
              <a:buNone/>
            </a:pPr>
            <a:r>
              <a:rPr lang="fr-FR" sz="1800" dirty="0" smtClean="0">
                <a:latin typeface="Arial" panose="020B0604020202020204" pitchFamily="34" charset="0"/>
                <a:cs typeface="Arial" panose="020B0604020202020204" pitchFamily="34" charset="0"/>
              </a:rPr>
              <a:t>Les impôts sur les produits sont la TVA (0D200A), les droits de douanes (0D200B) et les autres taxes sur les produits (0D200D). </a:t>
            </a:r>
          </a:p>
          <a:p>
            <a:pPr marL="0" indent="0" algn="just">
              <a:buFont typeface="Calibri" panose="020F0502020204030204" pitchFamily="34" charset="0"/>
              <a:buNone/>
            </a:pPr>
            <a:endParaRPr lang="fr-FR" sz="1800" dirty="0" smtClean="0">
              <a:latin typeface="Arial" panose="020B0604020202020204" pitchFamily="34" charset="0"/>
              <a:cs typeface="Arial" panose="020B0604020202020204" pitchFamily="34" charset="0"/>
            </a:endParaRPr>
          </a:p>
          <a:p>
            <a:pPr marL="0" indent="0" algn="just">
              <a:buFont typeface="Calibri" panose="020F0502020204030204" pitchFamily="34" charset="0"/>
              <a:buNone/>
            </a:pPr>
            <a:r>
              <a:rPr lang="fr-FR" sz="1800" dirty="0" smtClean="0">
                <a:latin typeface="Arial" panose="020B0604020202020204" pitchFamily="34" charset="0"/>
                <a:cs typeface="Arial" panose="020B0604020202020204" pitchFamily="34" charset="0"/>
              </a:rPr>
              <a:t>NB : Les impôts sur le revenu (0D200E et 0D005) ne sont pas des impôts sur les produits de même que les impôts sur les revenus de la propriété (0D004).</a:t>
            </a:r>
            <a:endParaRPr lang="fr-FR" sz="1800" dirty="0">
              <a:latin typeface="Arial" panose="020B0604020202020204" pitchFamily="34" charset="0"/>
              <a:cs typeface="Arial" panose="020B0604020202020204" pitchFamily="34" charset="0"/>
            </a:endParaRPr>
          </a:p>
        </p:txBody>
      </p:sp>
      <p:sp>
        <p:nvSpPr>
          <p:cNvPr id="6" name="Flèche droite 5">
            <a:hlinkClick r:id="rId2" action="ppaction://hlinkfile"/>
          </p:cNvPr>
          <p:cNvSpPr/>
          <p:nvPr/>
        </p:nvSpPr>
        <p:spPr>
          <a:xfrm>
            <a:off x="4633993" y="5587141"/>
            <a:ext cx="1906292" cy="495945"/>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Recettes TOFE</a:t>
            </a:r>
            <a:endParaRPr lang="fr-FR"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684342724"/>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127725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4</a:t>
            </a:r>
            <a:r>
              <a:rPr lang="fr-FR" sz="4400" b="1" dirty="0" smtClean="0">
                <a:latin typeface="Times New Roman" panose="02020603050405020304" pitchFamily="18" charset="0"/>
                <a:cs typeface="Times New Roman" panose="02020603050405020304" pitchFamily="18" charset="0"/>
              </a:rPr>
              <a:t>. Traitement des données </a:t>
            </a:r>
            <a:r>
              <a:rPr lang="fr-FR" sz="4400" b="1" dirty="0">
                <a:latin typeface="Times New Roman" panose="02020603050405020304" pitchFamily="18" charset="0"/>
                <a:cs typeface="Times New Roman" panose="02020603050405020304" pitchFamily="18" charset="0"/>
              </a:rPr>
              <a:t>des </a:t>
            </a:r>
            <a:r>
              <a:rPr lang="fr-FR" sz="4400" b="1" dirty="0" smtClean="0">
                <a:latin typeface="Times New Roman" panose="02020603050405020304" pitchFamily="18" charset="0"/>
                <a:cs typeface="Times New Roman" panose="02020603050405020304" pitchFamily="18" charset="0"/>
              </a:rPr>
              <a:t>APU</a:t>
            </a:r>
          </a:p>
          <a:p>
            <a:pPr algn="ctr"/>
            <a:r>
              <a:rPr lang="fr-FR" sz="3200" b="1" dirty="0">
                <a:latin typeface="Times New Roman" panose="02020603050405020304" pitchFamily="18" charset="0"/>
                <a:cs typeface="Times New Roman" panose="02020603050405020304" pitchFamily="18" charset="0"/>
              </a:rPr>
              <a:t>4</a:t>
            </a:r>
            <a:r>
              <a:rPr lang="fr-FR" sz="3200" b="1" dirty="0" smtClean="0">
                <a:latin typeface="Times New Roman" panose="02020603050405020304" pitchFamily="18" charset="0"/>
                <a:cs typeface="Times New Roman" panose="02020603050405020304" pitchFamily="18" charset="0"/>
              </a:rPr>
              <a:t>.1 Traitement des données sources</a:t>
            </a:r>
            <a:endParaRPr lang="fr-FR" sz="3200" b="1" dirty="0">
              <a:latin typeface="Times New Roman" panose="02020603050405020304" pitchFamily="18" charset="0"/>
              <a:cs typeface="Times New Roman" panose="02020603050405020304" pitchFamily="18" charset="0"/>
            </a:endParaRPr>
          </a:p>
        </p:txBody>
      </p:sp>
      <p:sp>
        <p:nvSpPr>
          <p:cNvPr id="8" name="ZoneTexte 7"/>
          <p:cNvSpPr txBox="1"/>
          <p:nvPr/>
        </p:nvSpPr>
        <p:spPr>
          <a:xfrm>
            <a:off x="774915" y="1329696"/>
            <a:ext cx="10720399" cy="461665"/>
          </a:xfrm>
          <a:prstGeom prst="rect">
            <a:avLst/>
          </a:prstGeom>
          <a:solidFill>
            <a:schemeClr val="bg2">
              <a:lumMod val="90000"/>
            </a:schemeClr>
          </a:solidFill>
          <a:ln>
            <a:solidFill>
              <a:schemeClr val="accent1"/>
            </a:solidFill>
          </a:ln>
        </p:spPr>
        <p:txBody>
          <a:bodyPr wrap="square" rtlCol="0">
            <a:spAutoFit/>
          </a:bodyPr>
          <a:lstStyle/>
          <a:p>
            <a:pPr algn="ctr"/>
            <a:r>
              <a:rPr lang="fr-FR" sz="2400" b="1" dirty="0" smtClean="0">
                <a:latin typeface="Arial" panose="020B0604020202020204" pitchFamily="34" charset="0"/>
                <a:cs typeface="Arial" panose="020B0604020202020204" pitchFamily="34" charset="0"/>
              </a:rPr>
              <a:t>Les dépenses de l’Administration centrale budgétaire : La SEB</a:t>
            </a:r>
            <a:endParaRPr lang="fr-FR" sz="2400" b="1" dirty="0">
              <a:latin typeface="Arial" panose="020B0604020202020204" pitchFamily="34" charset="0"/>
              <a:cs typeface="Arial" panose="020B0604020202020204" pitchFamily="34" charset="0"/>
            </a:endParaRPr>
          </a:p>
        </p:txBody>
      </p:sp>
      <p:sp>
        <p:nvSpPr>
          <p:cNvPr id="3" name="Rectangle 2"/>
          <p:cNvSpPr/>
          <p:nvPr/>
        </p:nvSpPr>
        <p:spPr>
          <a:xfrm>
            <a:off x="139485" y="2417237"/>
            <a:ext cx="11355829" cy="1579920"/>
          </a:xfrm>
          <a:prstGeom prst="rect">
            <a:avLst/>
          </a:prstGeom>
          <a:solidFill>
            <a:schemeClr val="bg1">
              <a:lumMod val="95000"/>
            </a:schemeClr>
          </a:solidFill>
          <a:ln>
            <a:solidFill>
              <a:schemeClr val="accent1"/>
            </a:solidFill>
          </a:ln>
        </p:spPr>
        <p:txBody>
          <a:bodyPr wrap="square">
            <a:spAutoFit/>
          </a:bodyPr>
          <a:lstStyle/>
          <a:p>
            <a:pPr algn="just">
              <a:lnSpc>
                <a:spcPct val="150000"/>
              </a:lnSpc>
              <a:spcAft>
                <a:spcPts val="800"/>
              </a:spcAft>
              <a:tabLst>
                <a:tab pos="457200" algn="l"/>
              </a:tabLst>
            </a:pPr>
            <a:r>
              <a:rPr lang="fr-FR" dirty="0">
                <a:latin typeface="Arial" panose="020B0604020202020204" pitchFamily="34" charset="0"/>
                <a:ea typeface="Calibri" panose="020F0502020204030204" pitchFamily="34" charset="0"/>
                <a:cs typeface="Arial" panose="020B0604020202020204" pitchFamily="34" charset="0"/>
              </a:rPr>
              <a:t>Pour les branches d’activité, le code chapitre </a:t>
            </a:r>
            <a:r>
              <a:rPr lang="fr-FR" dirty="0" smtClean="0">
                <a:latin typeface="Arial" panose="020B0604020202020204" pitchFamily="34" charset="0"/>
                <a:ea typeface="Calibri" panose="020F0502020204030204" pitchFamily="34" charset="0"/>
                <a:cs typeface="Arial" panose="020B0604020202020204" pitchFamily="34" charset="0"/>
              </a:rPr>
              <a:t>de la SEB sert </a:t>
            </a:r>
            <a:r>
              <a:rPr lang="fr-FR" dirty="0">
                <a:latin typeface="Arial" panose="020B0604020202020204" pitchFamily="34" charset="0"/>
                <a:ea typeface="Calibri" panose="020F0502020204030204" pitchFamily="34" charset="0"/>
                <a:cs typeface="Arial" panose="020B0604020202020204" pitchFamily="34" charset="0"/>
              </a:rPr>
              <a:t>de référence et les trois premiers chiffres donnent la classification fonctionnelle qui permet de déterminer la branche d’activité. </a:t>
            </a:r>
          </a:p>
          <a:p>
            <a:r>
              <a:rPr lang="fr-FR" dirty="0">
                <a:latin typeface="Arial" panose="020B0604020202020204" pitchFamily="34" charset="0"/>
                <a:ea typeface="Calibri" panose="020F0502020204030204" pitchFamily="34" charset="0"/>
                <a:cs typeface="Arial" panose="020B0604020202020204" pitchFamily="34" charset="0"/>
              </a:rPr>
              <a:t>S’agissant des opérations, le code nature économique est utilisé. Ce code permet également de trouver souvent le produit </a:t>
            </a:r>
            <a:r>
              <a:rPr lang="fr-FR" dirty="0" smtClean="0">
                <a:latin typeface="Arial" panose="020B0604020202020204" pitchFamily="34" charset="0"/>
                <a:ea typeface="Calibri" panose="020F0502020204030204" pitchFamily="34" charset="0"/>
                <a:cs typeface="Arial" panose="020B0604020202020204" pitchFamily="34" charset="0"/>
              </a:rPr>
              <a:t>utilisé.</a:t>
            </a:r>
            <a:endParaRPr lang="fr-FR" dirty="0">
              <a:latin typeface="Arial" panose="020B0604020202020204" pitchFamily="34" charset="0"/>
              <a:cs typeface="Arial" panose="020B0604020202020204" pitchFamily="34" charset="0"/>
            </a:endParaRPr>
          </a:p>
        </p:txBody>
      </p:sp>
      <p:sp>
        <p:nvSpPr>
          <p:cNvPr id="4" name="Rectangle 3"/>
          <p:cNvSpPr/>
          <p:nvPr/>
        </p:nvSpPr>
        <p:spPr>
          <a:xfrm>
            <a:off x="139485" y="4517165"/>
            <a:ext cx="11355829" cy="923330"/>
          </a:xfrm>
          <a:prstGeom prst="rect">
            <a:avLst/>
          </a:prstGeom>
          <a:solidFill>
            <a:schemeClr val="bg1">
              <a:lumMod val="95000"/>
            </a:schemeClr>
          </a:solidFill>
          <a:ln>
            <a:solidFill>
              <a:schemeClr val="accent1"/>
            </a:solidFill>
          </a:ln>
        </p:spPr>
        <p:txBody>
          <a:bodyPr wrap="square">
            <a:spAutoFit/>
          </a:bodyPr>
          <a:lstStyle/>
          <a:p>
            <a:pPr algn="just">
              <a:lnSpc>
                <a:spcPct val="150000"/>
              </a:lnSpc>
              <a:spcAft>
                <a:spcPts val="800"/>
              </a:spcAft>
              <a:tabLst>
                <a:tab pos="457200" algn="l"/>
              </a:tabLst>
            </a:pPr>
            <a:r>
              <a:rPr lang="fr-FR" dirty="0">
                <a:latin typeface="Arial" panose="020B0604020202020204" pitchFamily="34" charset="0"/>
                <a:ea typeface="Calibri" panose="020F0502020204030204" pitchFamily="34" charset="0"/>
                <a:cs typeface="Arial" panose="020B0604020202020204" pitchFamily="34" charset="0"/>
              </a:rPr>
              <a:t>Par ailleurs, la SEB contient le paiement des contractuels de l’éducation (corps émergents) et de la </a:t>
            </a:r>
            <a:r>
              <a:rPr lang="fr-FR" dirty="0" smtClean="0">
                <a:latin typeface="Arial" panose="020B0604020202020204" pitchFamily="34" charset="0"/>
                <a:ea typeface="Calibri" panose="020F0502020204030204" pitchFamily="34" charset="0"/>
                <a:cs typeface="Arial" panose="020B0604020202020204" pitchFamily="34" charset="0"/>
              </a:rPr>
              <a:t>santé, qui est classé dans les rémunérations. </a:t>
            </a:r>
            <a:endParaRPr lang="fr-FR"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Flèche droite 4">
            <a:hlinkClick r:id="rId2" action="ppaction://hlinkfile"/>
          </p:cNvPr>
          <p:cNvSpPr/>
          <p:nvPr/>
        </p:nvSpPr>
        <p:spPr>
          <a:xfrm>
            <a:off x="5036949" y="5470902"/>
            <a:ext cx="1906292" cy="495945"/>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SEB</a:t>
            </a:r>
            <a:endParaRPr lang="fr-FR"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199472988"/>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127725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4</a:t>
            </a:r>
            <a:r>
              <a:rPr lang="fr-FR" sz="4400" b="1" dirty="0" smtClean="0">
                <a:latin typeface="Times New Roman" panose="02020603050405020304" pitchFamily="18" charset="0"/>
                <a:cs typeface="Times New Roman" panose="02020603050405020304" pitchFamily="18" charset="0"/>
              </a:rPr>
              <a:t>. Traitement des données </a:t>
            </a:r>
            <a:r>
              <a:rPr lang="fr-FR" sz="4400" b="1" dirty="0">
                <a:latin typeface="Times New Roman" panose="02020603050405020304" pitchFamily="18" charset="0"/>
                <a:cs typeface="Times New Roman" panose="02020603050405020304" pitchFamily="18" charset="0"/>
              </a:rPr>
              <a:t>des </a:t>
            </a:r>
            <a:r>
              <a:rPr lang="fr-FR" sz="4400" b="1" dirty="0" smtClean="0">
                <a:latin typeface="Times New Roman" panose="02020603050405020304" pitchFamily="18" charset="0"/>
                <a:cs typeface="Times New Roman" panose="02020603050405020304" pitchFamily="18" charset="0"/>
              </a:rPr>
              <a:t>APU</a:t>
            </a:r>
          </a:p>
          <a:p>
            <a:pPr algn="ctr"/>
            <a:r>
              <a:rPr lang="fr-FR" sz="3200" b="1" dirty="0">
                <a:latin typeface="Times New Roman" panose="02020603050405020304" pitchFamily="18" charset="0"/>
                <a:cs typeface="Times New Roman" panose="02020603050405020304" pitchFamily="18" charset="0"/>
              </a:rPr>
              <a:t>4</a:t>
            </a:r>
            <a:r>
              <a:rPr lang="fr-FR" sz="3200" b="1" dirty="0" smtClean="0">
                <a:latin typeface="Times New Roman" panose="02020603050405020304" pitchFamily="18" charset="0"/>
                <a:cs typeface="Times New Roman" panose="02020603050405020304" pitchFamily="18" charset="0"/>
              </a:rPr>
              <a:t>.1 Traitement des données sources</a:t>
            </a:r>
            <a:endParaRPr lang="fr-FR" sz="3200" b="1" dirty="0">
              <a:latin typeface="Times New Roman" panose="02020603050405020304" pitchFamily="18" charset="0"/>
              <a:cs typeface="Times New Roman" panose="02020603050405020304" pitchFamily="18" charset="0"/>
            </a:endParaRPr>
          </a:p>
        </p:txBody>
      </p:sp>
      <p:sp>
        <p:nvSpPr>
          <p:cNvPr id="8" name="ZoneTexte 7"/>
          <p:cNvSpPr txBox="1"/>
          <p:nvPr/>
        </p:nvSpPr>
        <p:spPr>
          <a:xfrm>
            <a:off x="2307771" y="1329696"/>
            <a:ext cx="7750629" cy="830997"/>
          </a:xfrm>
          <a:prstGeom prst="rect">
            <a:avLst/>
          </a:prstGeom>
          <a:solidFill>
            <a:schemeClr val="bg2">
              <a:lumMod val="90000"/>
            </a:schemeClr>
          </a:solidFill>
          <a:ln>
            <a:solidFill>
              <a:schemeClr val="accent1"/>
            </a:solidFill>
          </a:ln>
        </p:spPr>
        <p:txBody>
          <a:bodyPr wrap="square" rtlCol="0">
            <a:spAutoFit/>
          </a:bodyPr>
          <a:lstStyle/>
          <a:p>
            <a:pPr algn="ctr"/>
            <a:r>
              <a:rPr lang="fr-FR" sz="2400" b="1" dirty="0" smtClean="0">
                <a:latin typeface="Arial" panose="020B0604020202020204" pitchFamily="34" charset="0"/>
                <a:cs typeface="Arial" panose="020B0604020202020204" pitchFamily="34" charset="0"/>
              </a:rPr>
              <a:t>Les dépenses de l’Administration centrale budgétaire : Le BCI</a:t>
            </a:r>
            <a:endParaRPr lang="fr-FR" sz="2400" b="1" dirty="0">
              <a:latin typeface="Arial" panose="020B0604020202020204" pitchFamily="34" charset="0"/>
              <a:cs typeface="Arial" panose="020B0604020202020204" pitchFamily="34" charset="0"/>
            </a:endParaRPr>
          </a:p>
        </p:txBody>
      </p:sp>
      <p:sp>
        <p:nvSpPr>
          <p:cNvPr id="4" name="Rectangle 3"/>
          <p:cNvSpPr/>
          <p:nvPr/>
        </p:nvSpPr>
        <p:spPr>
          <a:xfrm>
            <a:off x="650928" y="2607029"/>
            <a:ext cx="10844385" cy="923330"/>
          </a:xfrm>
          <a:prstGeom prst="rect">
            <a:avLst/>
          </a:prstGeom>
          <a:solidFill>
            <a:schemeClr val="bg1">
              <a:lumMod val="95000"/>
            </a:schemeClr>
          </a:solidFill>
          <a:ln>
            <a:solidFill>
              <a:schemeClr val="accent1"/>
            </a:solidFill>
          </a:ln>
        </p:spPr>
        <p:txBody>
          <a:bodyPr wrap="square">
            <a:spAutoFit/>
          </a:bodyPr>
          <a:lstStyle/>
          <a:p>
            <a:r>
              <a:rPr lang="fr-FR" dirty="0">
                <a:latin typeface="Arial" panose="020B0604020202020204" pitchFamily="34" charset="0"/>
                <a:ea typeface="Calibri" panose="020F0502020204030204" pitchFamily="34" charset="0"/>
                <a:cs typeface="Arial" panose="020B0604020202020204" pitchFamily="34" charset="0"/>
              </a:rPr>
              <a:t>Concernant le BCI, les projets sont classés par secteur d’activités dont l’enseignement, la santé, l’action sociale etc. Ce qui permet d’avoir les branches d’activité de l’éducation, la santé et l’action sociale</a:t>
            </a:r>
            <a:r>
              <a:rPr lang="fr-FR" dirty="0" smtClean="0">
                <a:latin typeface="Arial" panose="020B0604020202020204" pitchFamily="34" charset="0"/>
                <a:ea typeface="Calibri" panose="020F0502020204030204" pitchFamily="34" charset="0"/>
                <a:cs typeface="Arial" panose="020B0604020202020204" pitchFamily="34" charset="0"/>
              </a:rPr>
              <a:t>.</a:t>
            </a:r>
          </a:p>
          <a:p>
            <a:r>
              <a:rPr lang="fr-FR" dirty="0">
                <a:latin typeface="Arial" panose="020B0604020202020204" pitchFamily="34" charset="0"/>
                <a:ea typeface="Calibri" panose="020F0502020204030204" pitchFamily="34" charset="0"/>
                <a:cs typeface="Arial" panose="020B0604020202020204" pitchFamily="34" charset="0"/>
              </a:rPr>
              <a:t>Tous les autres projets sont classés dans la branche administration publique. </a:t>
            </a:r>
          </a:p>
        </p:txBody>
      </p:sp>
      <p:sp>
        <p:nvSpPr>
          <p:cNvPr id="5" name="Rectangle 4"/>
          <p:cNvSpPr/>
          <p:nvPr/>
        </p:nvSpPr>
        <p:spPr>
          <a:xfrm>
            <a:off x="650929" y="3976696"/>
            <a:ext cx="10844385" cy="646331"/>
          </a:xfrm>
          <a:prstGeom prst="rect">
            <a:avLst/>
          </a:prstGeom>
          <a:solidFill>
            <a:schemeClr val="bg1">
              <a:lumMod val="95000"/>
            </a:schemeClr>
          </a:solidFill>
          <a:ln>
            <a:solidFill>
              <a:schemeClr val="accent1"/>
            </a:solidFill>
          </a:ln>
        </p:spPr>
        <p:txBody>
          <a:bodyPr wrap="square">
            <a:spAutoFit/>
          </a:bodyPr>
          <a:lstStyle/>
          <a:p>
            <a:r>
              <a:rPr lang="fr-FR" dirty="0">
                <a:latin typeface="Arial" panose="020B0604020202020204" pitchFamily="34" charset="0"/>
                <a:ea typeface="Calibri" panose="020F0502020204030204" pitchFamily="34" charset="0"/>
                <a:cs typeface="Arial" panose="020B0604020202020204" pitchFamily="34" charset="0"/>
              </a:rPr>
              <a:t>Pour chaque branche d’activité, les projets sont classés par opération selon le contenu à savoir CI, FBCF, salaires ou transferts. </a:t>
            </a:r>
            <a:endParaRPr lang="fr-FR" dirty="0">
              <a:latin typeface="Arial" panose="020B0604020202020204" pitchFamily="34" charset="0"/>
              <a:cs typeface="Arial" panose="020B0604020202020204" pitchFamily="34" charset="0"/>
            </a:endParaRPr>
          </a:p>
        </p:txBody>
      </p:sp>
      <p:sp>
        <p:nvSpPr>
          <p:cNvPr id="7" name="Flèche droite 6">
            <a:hlinkClick r:id="rId2" action="ppaction://hlinkfile"/>
          </p:cNvPr>
          <p:cNvSpPr/>
          <p:nvPr/>
        </p:nvSpPr>
        <p:spPr>
          <a:xfrm>
            <a:off x="5036949" y="5470902"/>
            <a:ext cx="1906292" cy="495945"/>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BCI</a:t>
            </a:r>
            <a:endParaRPr lang="fr-FR"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545321081"/>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127725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4</a:t>
            </a:r>
            <a:r>
              <a:rPr lang="fr-FR" sz="4400" b="1" dirty="0" smtClean="0">
                <a:latin typeface="Times New Roman" panose="02020603050405020304" pitchFamily="18" charset="0"/>
                <a:cs typeface="Times New Roman" panose="02020603050405020304" pitchFamily="18" charset="0"/>
              </a:rPr>
              <a:t>. Traitement des données </a:t>
            </a:r>
            <a:r>
              <a:rPr lang="fr-FR" sz="4400" b="1" dirty="0">
                <a:latin typeface="Times New Roman" panose="02020603050405020304" pitchFamily="18" charset="0"/>
                <a:cs typeface="Times New Roman" panose="02020603050405020304" pitchFamily="18" charset="0"/>
              </a:rPr>
              <a:t>des </a:t>
            </a:r>
            <a:r>
              <a:rPr lang="fr-FR" sz="4400" b="1" dirty="0" smtClean="0">
                <a:latin typeface="Times New Roman" panose="02020603050405020304" pitchFamily="18" charset="0"/>
                <a:cs typeface="Times New Roman" panose="02020603050405020304" pitchFamily="18" charset="0"/>
              </a:rPr>
              <a:t>APU</a:t>
            </a:r>
          </a:p>
          <a:p>
            <a:pPr algn="ctr"/>
            <a:r>
              <a:rPr lang="fr-FR" sz="3200" b="1" dirty="0">
                <a:latin typeface="Times New Roman" panose="02020603050405020304" pitchFamily="18" charset="0"/>
                <a:cs typeface="Times New Roman" panose="02020603050405020304" pitchFamily="18" charset="0"/>
              </a:rPr>
              <a:t>4</a:t>
            </a:r>
            <a:r>
              <a:rPr lang="fr-FR" sz="3200" b="1" dirty="0" smtClean="0">
                <a:latin typeface="Times New Roman" panose="02020603050405020304" pitchFamily="18" charset="0"/>
                <a:cs typeface="Times New Roman" panose="02020603050405020304" pitchFamily="18" charset="0"/>
              </a:rPr>
              <a:t>.1 Traitement des données sources</a:t>
            </a:r>
            <a:endParaRPr lang="fr-FR" sz="3200" b="1" dirty="0">
              <a:latin typeface="Times New Roman" panose="02020603050405020304" pitchFamily="18" charset="0"/>
              <a:cs typeface="Times New Roman" panose="02020603050405020304" pitchFamily="18" charset="0"/>
            </a:endParaRPr>
          </a:p>
        </p:txBody>
      </p:sp>
      <p:sp>
        <p:nvSpPr>
          <p:cNvPr id="8" name="ZoneTexte 7"/>
          <p:cNvSpPr txBox="1"/>
          <p:nvPr/>
        </p:nvSpPr>
        <p:spPr>
          <a:xfrm>
            <a:off x="2307771" y="1329696"/>
            <a:ext cx="7750629" cy="830997"/>
          </a:xfrm>
          <a:prstGeom prst="rect">
            <a:avLst/>
          </a:prstGeom>
          <a:solidFill>
            <a:schemeClr val="bg2">
              <a:lumMod val="90000"/>
            </a:schemeClr>
          </a:solidFill>
          <a:ln>
            <a:solidFill>
              <a:schemeClr val="accent1"/>
            </a:solidFill>
          </a:ln>
        </p:spPr>
        <p:txBody>
          <a:bodyPr wrap="square" rtlCol="0">
            <a:spAutoFit/>
          </a:bodyPr>
          <a:lstStyle/>
          <a:p>
            <a:pPr algn="ctr"/>
            <a:r>
              <a:rPr lang="fr-FR" sz="2400" b="1" dirty="0" smtClean="0">
                <a:latin typeface="Arial" panose="020B0604020202020204" pitchFamily="34" charset="0"/>
                <a:cs typeface="Arial" panose="020B0604020202020204" pitchFamily="34" charset="0"/>
              </a:rPr>
              <a:t>Les dépenses de l’Administration centrale budgétaire : Les dépenses de personnel</a:t>
            </a:r>
            <a:endParaRPr lang="fr-FR" sz="2400" b="1" dirty="0">
              <a:latin typeface="Arial" panose="020B0604020202020204" pitchFamily="34" charset="0"/>
              <a:cs typeface="Arial" panose="020B0604020202020204" pitchFamily="34" charset="0"/>
            </a:endParaRPr>
          </a:p>
        </p:txBody>
      </p:sp>
      <p:sp>
        <p:nvSpPr>
          <p:cNvPr id="4" name="Rectangle 3"/>
          <p:cNvSpPr/>
          <p:nvPr/>
        </p:nvSpPr>
        <p:spPr>
          <a:xfrm>
            <a:off x="567901" y="2570579"/>
            <a:ext cx="10844385" cy="923330"/>
          </a:xfrm>
          <a:prstGeom prst="rect">
            <a:avLst/>
          </a:prstGeom>
          <a:solidFill>
            <a:schemeClr val="bg1">
              <a:lumMod val="95000"/>
            </a:schemeClr>
          </a:solidFill>
          <a:ln>
            <a:solidFill>
              <a:schemeClr val="accent1"/>
            </a:solidFill>
          </a:ln>
        </p:spPr>
        <p:txBody>
          <a:bodyPr wrap="square">
            <a:spAutoFit/>
          </a:bodyPr>
          <a:lstStyle/>
          <a:p>
            <a:r>
              <a:rPr lang="fr-FR" dirty="0">
                <a:latin typeface="Arial" panose="020B0604020202020204" pitchFamily="34" charset="0"/>
                <a:ea typeface="Calibri" panose="020F0502020204030204" pitchFamily="34" charset="0"/>
                <a:cs typeface="Arial" panose="020B0604020202020204" pitchFamily="34" charset="0"/>
              </a:rPr>
              <a:t>S’agissant des dépenses de personnel, </a:t>
            </a:r>
            <a:r>
              <a:rPr lang="fr-FR" dirty="0" smtClean="0">
                <a:latin typeface="Arial" panose="020B0604020202020204" pitchFamily="34" charset="0"/>
                <a:ea typeface="Calibri" panose="020F0502020204030204" pitchFamily="34" charset="0"/>
                <a:cs typeface="Arial" panose="020B0604020202020204" pitchFamily="34" charset="0"/>
              </a:rPr>
              <a:t>les </a:t>
            </a:r>
            <a:r>
              <a:rPr lang="fr-FR" dirty="0">
                <a:latin typeface="Arial" panose="020B0604020202020204" pitchFamily="34" charset="0"/>
                <a:ea typeface="Calibri" panose="020F0502020204030204" pitchFamily="34" charset="0"/>
                <a:cs typeface="Arial" panose="020B0604020202020204" pitchFamily="34" charset="0"/>
              </a:rPr>
              <a:t>natures économiques permettent de trouver les opérations correspondantes et d’isolées certaines qui ne sont pas des rémunérations comme les prestations familiales et les hospitalisations qui sont des prestations sociales.</a:t>
            </a:r>
          </a:p>
        </p:txBody>
      </p:sp>
      <p:sp>
        <p:nvSpPr>
          <p:cNvPr id="7" name="Flèche droite 6">
            <a:hlinkClick r:id="rId2" action="ppaction://hlinkfile"/>
          </p:cNvPr>
          <p:cNvSpPr/>
          <p:nvPr/>
        </p:nvSpPr>
        <p:spPr>
          <a:xfrm>
            <a:off x="5036949" y="5191932"/>
            <a:ext cx="2944678" cy="100739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Dépenses de personnel</a:t>
            </a:r>
            <a:endParaRPr lang="fr-FR"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4274286417"/>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127725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4</a:t>
            </a:r>
            <a:r>
              <a:rPr lang="fr-FR" sz="4400" b="1" dirty="0" smtClean="0">
                <a:latin typeface="Times New Roman" panose="02020603050405020304" pitchFamily="18" charset="0"/>
                <a:cs typeface="Times New Roman" panose="02020603050405020304" pitchFamily="18" charset="0"/>
              </a:rPr>
              <a:t>. Traitement des données </a:t>
            </a:r>
            <a:r>
              <a:rPr lang="fr-FR" sz="4400" b="1" dirty="0">
                <a:latin typeface="Times New Roman" panose="02020603050405020304" pitchFamily="18" charset="0"/>
                <a:cs typeface="Times New Roman" panose="02020603050405020304" pitchFamily="18" charset="0"/>
              </a:rPr>
              <a:t>des </a:t>
            </a:r>
            <a:r>
              <a:rPr lang="fr-FR" sz="4400" b="1" dirty="0" smtClean="0">
                <a:latin typeface="Times New Roman" panose="02020603050405020304" pitchFamily="18" charset="0"/>
                <a:cs typeface="Times New Roman" panose="02020603050405020304" pitchFamily="18" charset="0"/>
              </a:rPr>
              <a:t>APU</a:t>
            </a:r>
          </a:p>
          <a:p>
            <a:pPr algn="ctr"/>
            <a:r>
              <a:rPr lang="fr-FR" sz="3200" b="1" dirty="0">
                <a:latin typeface="Times New Roman" panose="02020603050405020304" pitchFamily="18" charset="0"/>
                <a:cs typeface="Times New Roman" panose="02020603050405020304" pitchFamily="18" charset="0"/>
              </a:rPr>
              <a:t>4</a:t>
            </a:r>
            <a:r>
              <a:rPr lang="fr-FR" sz="3200" b="1" dirty="0" smtClean="0">
                <a:latin typeface="Times New Roman" panose="02020603050405020304" pitchFamily="18" charset="0"/>
                <a:cs typeface="Times New Roman" panose="02020603050405020304" pitchFamily="18" charset="0"/>
              </a:rPr>
              <a:t>.1 Traitement des données sources</a:t>
            </a:r>
            <a:endParaRPr lang="fr-FR" sz="3200" b="1" dirty="0">
              <a:latin typeface="Times New Roman" panose="02020603050405020304" pitchFamily="18" charset="0"/>
              <a:cs typeface="Times New Roman" panose="02020603050405020304" pitchFamily="18" charset="0"/>
            </a:endParaRPr>
          </a:p>
        </p:txBody>
      </p:sp>
      <p:sp>
        <p:nvSpPr>
          <p:cNvPr id="8" name="ZoneTexte 7"/>
          <p:cNvSpPr txBox="1"/>
          <p:nvPr/>
        </p:nvSpPr>
        <p:spPr>
          <a:xfrm>
            <a:off x="1016001" y="1329696"/>
            <a:ext cx="10396285" cy="461665"/>
          </a:xfrm>
          <a:prstGeom prst="rect">
            <a:avLst/>
          </a:prstGeom>
          <a:solidFill>
            <a:schemeClr val="bg2">
              <a:lumMod val="90000"/>
            </a:schemeClr>
          </a:solidFill>
          <a:ln>
            <a:solidFill>
              <a:schemeClr val="accent1"/>
            </a:solidFill>
          </a:ln>
        </p:spPr>
        <p:txBody>
          <a:bodyPr wrap="square" rtlCol="0">
            <a:spAutoFit/>
          </a:bodyPr>
          <a:lstStyle/>
          <a:p>
            <a:pPr algn="ctr"/>
            <a:r>
              <a:rPr lang="fr-FR" sz="2400" b="1" dirty="0" smtClean="0">
                <a:latin typeface="Arial" panose="020B0604020202020204" pitchFamily="34" charset="0"/>
                <a:cs typeface="Arial" panose="020B0604020202020204" pitchFamily="34" charset="0"/>
              </a:rPr>
              <a:t>Autres sources (ODAC, Administrations locales, Sécurité sociale)</a:t>
            </a:r>
            <a:endParaRPr lang="fr-FR" sz="2400" b="1" dirty="0">
              <a:latin typeface="Arial" panose="020B0604020202020204" pitchFamily="34" charset="0"/>
              <a:cs typeface="Arial" panose="020B0604020202020204" pitchFamily="34" charset="0"/>
            </a:endParaRPr>
          </a:p>
        </p:txBody>
      </p:sp>
      <p:sp>
        <p:nvSpPr>
          <p:cNvPr id="4" name="Rectangle 3"/>
          <p:cNvSpPr/>
          <p:nvPr/>
        </p:nvSpPr>
        <p:spPr>
          <a:xfrm>
            <a:off x="567901" y="2570579"/>
            <a:ext cx="10844385" cy="369332"/>
          </a:xfrm>
          <a:prstGeom prst="rect">
            <a:avLst/>
          </a:prstGeom>
          <a:solidFill>
            <a:schemeClr val="bg1">
              <a:lumMod val="95000"/>
            </a:schemeClr>
          </a:solidFill>
          <a:ln>
            <a:solidFill>
              <a:schemeClr val="accent1"/>
            </a:solidFill>
          </a:ln>
        </p:spPr>
        <p:txBody>
          <a:bodyPr wrap="square">
            <a:spAutoFit/>
          </a:bodyPr>
          <a:lstStyle/>
          <a:p>
            <a:r>
              <a:rPr lang="fr-FR" dirty="0" smtClean="0">
                <a:latin typeface="Arial" panose="020B0604020202020204" pitchFamily="34" charset="0"/>
                <a:ea typeface="Calibri" panose="020F0502020204030204" pitchFamily="34" charset="0"/>
                <a:cs typeface="Arial" panose="020B0604020202020204" pitchFamily="34" charset="0"/>
              </a:rPr>
              <a:t>Le traitement qui consiste à appliquer les tables de passages sur les données sources est le même.</a:t>
            </a:r>
            <a:endParaRPr lang="fr-FR" dirty="0">
              <a:latin typeface="Arial" panose="020B0604020202020204" pitchFamily="34" charset="0"/>
              <a:ea typeface="Calibri" panose="020F0502020204030204" pitchFamily="34" charset="0"/>
              <a:cs typeface="Arial" panose="020B0604020202020204" pitchFamily="34" charset="0"/>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912618490"/>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127725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4</a:t>
            </a:r>
            <a:r>
              <a:rPr lang="fr-FR" sz="4400" b="1" dirty="0" smtClean="0">
                <a:latin typeface="Times New Roman" panose="02020603050405020304" pitchFamily="18" charset="0"/>
                <a:cs typeface="Times New Roman" panose="02020603050405020304" pitchFamily="18" charset="0"/>
              </a:rPr>
              <a:t>. Traitement des données </a:t>
            </a:r>
            <a:r>
              <a:rPr lang="fr-FR" sz="4400" b="1" dirty="0">
                <a:latin typeface="Times New Roman" panose="02020603050405020304" pitchFamily="18" charset="0"/>
                <a:cs typeface="Times New Roman" panose="02020603050405020304" pitchFamily="18" charset="0"/>
              </a:rPr>
              <a:t>des </a:t>
            </a:r>
            <a:r>
              <a:rPr lang="fr-FR" sz="4400" b="1" dirty="0" smtClean="0">
                <a:latin typeface="Times New Roman" panose="02020603050405020304" pitchFamily="18" charset="0"/>
                <a:cs typeface="Times New Roman" panose="02020603050405020304" pitchFamily="18" charset="0"/>
              </a:rPr>
              <a:t>APU</a:t>
            </a:r>
          </a:p>
          <a:p>
            <a:pPr algn="ctr"/>
            <a:r>
              <a:rPr lang="fr-FR" sz="3200" b="1" dirty="0" smtClean="0">
                <a:latin typeface="Times New Roman" panose="02020603050405020304" pitchFamily="18" charset="0"/>
                <a:cs typeface="Times New Roman" panose="02020603050405020304" pitchFamily="18" charset="0"/>
              </a:rPr>
              <a:t>4.2 Calcul de la CCF</a:t>
            </a:r>
            <a:endParaRPr lang="fr-FR" sz="3200" b="1" dirty="0">
              <a:latin typeface="Times New Roman" panose="02020603050405020304" pitchFamily="18" charset="0"/>
              <a:cs typeface="Times New Roman" panose="02020603050405020304" pitchFamily="18" charset="0"/>
            </a:endParaRPr>
          </a:p>
        </p:txBody>
      </p:sp>
      <p:sp>
        <p:nvSpPr>
          <p:cNvPr id="4" name="Rectangle 3"/>
          <p:cNvSpPr/>
          <p:nvPr/>
        </p:nvSpPr>
        <p:spPr>
          <a:xfrm>
            <a:off x="440469" y="1368877"/>
            <a:ext cx="10844385" cy="923330"/>
          </a:xfrm>
          <a:prstGeom prst="rect">
            <a:avLst/>
          </a:prstGeom>
          <a:solidFill>
            <a:schemeClr val="bg1">
              <a:lumMod val="95000"/>
            </a:schemeClr>
          </a:solidFill>
          <a:ln>
            <a:solidFill>
              <a:schemeClr val="accent1"/>
            </a:solidFill>
          </a:ln>
        </p:spPr>
        <p:txBody>
          <a:bodyPr wrap="square">
            <a:spAutoFit/>
          </a:bodyPr>
          <a:lstStyle/>
          <a:p>
            <a:pPr algn="just"/>
            <a:r>
              <a:rPr lang="fr-FR" dirty="0">
                <a:latin typeface="Arial" panose="020B0604020202020204" pitchFamily="34" charset="0"/>
                <a:cs typeface="Arial" panose="020B0604020202020204" pitchFamily="34" charset="0"/>
              </a:rPr>
              <a:t>La Consommation de Capital Fixe (CCF) est définie comme la diminution, au cours de la période comptable, du capital physique qui est déterminé par le stock de la Formation Brute de Capital Fixe (FBCF). </a:t>
            </a:r>
            <a:endParaRPr lang="fr-FR" dirty="0">
              <a:solidFill>
                <a:srgbClr val="FF0000"/>
              </a:solidFill>
              <a:latin typeface="Arial" panose="020B0604020202020204" pitchFamily="34" charset="0"/>
              <a:ea typeface="Calibri" panose="020F0502020204030204" pitchFamily="34" charset="0"/>
              <a:cs typeface="Arial" panose="020B0604020202020204" pitchFamily="34" charset="0"/>
            </a:endParaRPr>
          </a:p>
        </p:txBody>
      </p:sp>
      <p:sp>
        <p:nvSpPr>
          <p:cNvPr id="5" name="Rectangle 4"/>
          <p:cNvSpPr/>
          <p:nvPr/>
        </p:nvSpPr>
        <p:spPr>
          <a:xfrm>
            <a:off x="440469" y="2367356"/>
            <a:ext cx="10844385" cy="646331"/>
          </a:xfrm>
          <a:prstGeom prst="rect">
            <a:avLst/>
          </a:prstGeom>
          <a:solidFill>
            <a:schemeClr val="bg1">
              <a:lumMod val="95000"/>
            </a:schemeClr>
          </a:solidFill>
          <a:ln>
            <a:solidFill>
              <a:schemeClr val="accent1"/>
            </a:solidFill>
          </a:ln>
        </p:spPr>
        <p:txBody>
          <a:bodyPr wrap="square">
            <a:spAutoFit/>
          </a:bodyPr>
          <a:lstStyle/>
          <a:p>
            <a:pPr algn="just"/>
            <a:r>
              <a:rPr lang="fr-FR" dirty="0">
                <a:latin typeface="Arial" panose="020B0604020202020204" pitchFamily="34" charset="0"/>
                <a:cs typeface="Arial" panose="020B0604020202020204" pitchFamily="34" charset="0"/>
              </a:rPr>
              <a:t>Pour évaluer la CCF, le capital physique est scindé en catégories selon leur durée de vie. Le nombre de catégories varient d’un pays à un autre. </a:t>
            </a:r>
            <a:endParaRPr lang="fr-FR" dirty="0">
              <a:solidFill>
                <a:srgbClr val="FF0000"/>
              </a:solidFill>
              <a:latin typeface="Arial" panose="020B0604020202020204" pitchFamily="34" charset="0"/>
              <a:cs typeface="Arial" panose="020B0604020202020204" pitchFamily="34" charset="0"/>
            </a:endParaRPr>
          </a:p>
        </p:txBody>
      </p:sp>
      <p:sp>
        <p:nvSpPr>
          <p:cNvPr id="7" name="Flèche droite 6">
            <a:hlinkClick r:id="rId2" action="ppaction://hlinkfile"/>
          </p:cNvPr>
          <p:cNvSpPr/>
          <p:nvPr/>
        </p:nvSpPr>
        <p:spPr>
          <a:xfrm>
            <a:off x="3425126" y="5687878"/>
            <a:ext cx="4184541" cy="69742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Calcul CCF</a:t>
            </a:r>
            <a:endParaRPr lang="fr-FR" dirty="0"/>
          </a:p>
        </p:txBody>
      </p:sp>
      <p:sp>
        <p:nvSpPr>
          <p:cNvPr id="3" name="Rectangle 2"/>
          <p:cNvSpPr/>
          <p:nvPr/>
        </p:nvSpPr>
        <p:spPr>
          <a:xfrm>
            <a:off x="316482" y="3315847"/>
            <a:ext cx="10844385" cy="923330"/>
          </a:xfrm>
          <a:prstGeom prst="rect">
            <a:avLst/>
          </a:prstGeom>
          <a:solidFill>
            <a:schemeClr val="bg1">
              <a:lumMod val="95000"/>
            </a:schemeClr>
          </a:solidFill>
          <a:ln>
            <a:solidFill>
              <a:schemeClr val="accent1"/>
            </a:solidFill>
          </a:ln>
        </p:spPr>
        <p:txBody>
          <a:bodyPr wrap="square">
            <a:spAutoFit/>
          </a:bodyPr>
          <a:lstStyle/>
          <a:p>
            <a:pPr algn="just"/>
            <a:r>
              <a:rPr lang="fr-FR" dirty="0" smtClean="0">
                <a:latin typeface="Arial" panose="020B0604020202020204" pitchFamily="34" charset="0"/>
                <a:ea typeface="Calibri" panose="020F0502020204030204" pitchFamily="34" charset="0"/>
                <a:cs typeface="Arial" panose="020B0604020202020204" pitchFamily="34" charset="0"/>
              </a:rPr>
              <a:t>La </a:t>
            </a:r>
            <a:r>
              <a:rPr lang="fr-FR" dirty="0">
                <a:latin typeface="Arial" panose="020B0604020202020204" pitchFamily="34" charset="0"/>
                <a:ea typeface="Calibri" panose="020F0502020204030204" pitchFamily="34" charset="0"/>
                <a:cs typeface="Arial" panose="020B0604020202020204" pitchFamily="34" charset="0"/>
              </a:rPr>
              <a:t>valeur annuelle de la diminution pour chaque catégorie s’évalue par la valeur totale du capital fixe au prix courant divisée par le nombre d’années équivalent à la durée de vie. La CCF totale correspond à la somme des CCF par catégories.</a:t>
            </a:r>
            <a:endParaRPr lang="fr-FR" dirty="0">
              <a:latin typeface="Arial" panose="020B0604020202020204" pitchFamily="34" charset="0"/>
              <a:cs typeface="Arial" panose="020B0604020202020204" pitchFamily="34" charset="0"/>
            </a:endParaRPr>
          </a:p>
        </p:txBody>
      </p:sp>
      <p:sp>
        <p:nvSpPr>
          <p:cNvPr id="6" name="Rectangle 5"/>
          <p:cNvSpPr/>
          <p:nvPr/>
        </p:nvSpPr>
        <p:spPr>
          <a:xfrm>
            <a:off x="316483" y="4363363"/>
            <a:ext cx="10968372" cy="1200329"/>
          </a:xfrm>
          <a:prstGeom prst="rect">
            <a:avLst/>
          </a:prstGeom>
          <a:solidFill>
            <a:schemeClr val="bg1">
              <a:lumMod val="95000"/>
            </a:schemeClr>
          </a:solidFill>
          <a:ln>
            <a:solidFill>
              <a:schemeClr val="accent1"/>
            </a:solidFill>
          </a:ln>
        </p:spPr>
        <p:txBody>
          <a:bodyPr wrap="square">
            <a:spAutoFit/>
          </a:bodyPr>
          <a:lstStyle/>
          <a:p>
            <a:pPr algn="just"/>
            <a:r>
              <a:rPr lang="fr-FR" dirty="0">
                <a:latin typeface="Arial" panose="020B0604020202020204" pitchFamily="34" charset="0"/>
                <a:ea typeface="Calibri" panose="020F0502020204030204" pitchFamily="34" charset="0"/>
                <a:cs typeface="Arial" panose="020B0604020202020204" pitchFamily="34" charset="0"/>
              </a:rPr>
              <a:t>Pour le Sénégal, le capital physique est répartir en deux catégories à savoir les BTP pour une durée de vie de 30 ans et les autres pour une durée de vie de 7 ans. Pour actualiser la série de la FCBF aux prix de l’année courante, </a:t>
            </a:r>
            <a:r>
              <a:rPr lang="fr-FR" dirty="0" smtClean="0">
                <a:latin typeface="Arial" panose="020B0604020202020204" pitchFamily="34" charset="0"/>
                <a:ea typeface="Calibri" panose="020F0502020204030204" pitchFamily="34" charset="0"/>
                <a:cs typeface="Arial" panose="020B0604020202020204" pitchFamily="34" charset="0"/>
              </a:rPr>
              <a:t>la </a:t>
            </a:r>
            <a:r>
              <a:rPr lang="fr-FR" dirty="0">
                <a:latin typeface="Arial" panose="020B0604020202020204" pitchFamily="34" charset="0"/>
                <a:ea typeface="Calibri" panose="020F0502020204030204" pitchFamily="34" charset="0"/>
                <a:cs typeface="Arial" panose="020B0604020202020204" pitchFamily="34" charset="0"/>
              </a:rPr>
              <a:t>série des indices des prix des BTP et des principaux produits du reste de la FBCF est utilisée.</a:t>
            </a:r>
            <a:endParaRPr lang="fr-FR" dirty="0">
              <a:latin typeface="Arial" panose="020B0604020202020204" pitchFamily="34" charset="0"/>
              <a:cs typeface="Arial" panose="020B0604020202020204" pitchFamily="34" charset="0"/>
            </a:endParaRPr>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3237818943"/>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127725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5</a:t>
            </a:r>
            <a:r>
              <a:rPr lang="fr-FR" sz="4400" b="1" dirty="0" smtClean="0">
                <a:latin typeface="Times New Roman" panose="02020603050405020304" pitchFamily="18" charset="0"/>
                <a:cs typeface="Times New Roman" panose="02020603050405020304" pitchFamily="18" charset="0"/>
              </a:rPr>
              <a:t>. </a:t>
            </a:r>
            <a:r>
              <a:rPr lang="fr-FR" sz="4400" dirty="0">
                <a:latin typeface="Times New Roman" panose="02020603050405020304" pitchFamily="18" charset="0"/>
                <a:cs typeface="Times New Roman" panose="02020603050405020304" pitchFamily="18" charset="0"/>
              </a:rPr>
              <a:t>Traitement de synthèse et résultats</a:t>
            </a:r>
          </a:p>
          <a:p>
            <a:pPr algn="ctr"/>
            <a:endParaRPr lang="fr-FR" sz="3200" b="1" dirty="0">
              <a:latin typeface="Times New Roman" panose="02020603050405020304" pitchFamily="18" charset="0"/>
              <a:cs typeface="Times New Roman" panose="02020603050405020304" pitchFamily="18" charset="0"/>
            </a:endParaRPr>
          </a:p>
        </p:txBody>
      </p:sp>
      <p:sp>
        <p:nvSpPr>
          <p:cNvPr id="5" name="Rectangle 4"/>
          <p:cNvSpPr/>
          <p:nvPr/>
        </p:nvSpPr>
        <p:spPr>
          <a:xfrm>
            <a:off x="603325" y="2678109"/>
            <a:ext cx="11072433" cy="923330"/>
          </a:xfrm>
          <a:prstGeom prst="rect">
            <a:avLst/>
          </a:prstGeom>
          <a:solidFill>
            <a:schemeClr val="bg1">
              <a:lumMod val="95000"/>
            </a:schemeClr>
          </a:solidFill>
          <a:ln w="19050">
            <a:solidFill>
              <a:schemeClr val="accent1"/>
            </a:solidFill>
          </a:ln>
        </p:spPr>
        <p:txBody>
          <a:bodyPr wrap="square">
            <a:spAutoFit/>
          </a:bodyPr>
          <a:lstStyle/>
          <a:p>
            <a:pPr algn="just"/>
            <a:r>
              <a:rPr lang="fr-FR" dirty="0">
                <a:latin typeface="Arial" panose="020B0604020202020204" pitchFamily="34" charset="0"/>
                <a:cs typeface="Arial" panose="020B0604020202020204" pitchFamily="34" charset="0"/>
              </a:rPr>
              <a:t>La production totale des APU est égale à la somme des consommations intermédiaires (CI</a:t>
            </a:r>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des </a:t>
            </a:r>
            <a:r>
              <a:rPr lang="fr-FR" dirty="0" smtClean="0">
                <a:latin typeface="Arial" panose="020B0604020202020204" pitchFamily="34" charset="0"/>
                <a:cs typeface="Arial" panose="020B0604020202020204" pitchFamily="34" charset="0"/>
              </a:rPr>
              <a:t>rémunérations des employés, </a:t>
            </a:r>
            <a:r>
              <a:rPr lang="fr-FR" dirty="0">
                <a:latin typeface="Arial" panose="020B0604020202020204" pitchFamily="34" charset="0"/>
                <a:cs typeface="Arial" panose="020B0604020202020204" pitchFamily="34" charset="0"/>
              </a:rPr>
              <a:t>de la consommation du capital fixe (CCF) et des impôts </a:t>
            </a:r>
            <a:r>
              <a:rPr lang="fr-FR" dirty="0" smtClean="0">
                <a:latin typeface="Arial" panose="020B0604020202020204" pitchFamily="34" charset="0"/>
                <a:cs typeface="Arial" panose="020B0604020202020204" pitchFamily="34" charset="0"/>
              </a:rPr>
              <a:t>nettes de subventions sur </a:t>
            </a:r>
            <a:r>
              <a:rPr lang="fr-FR" dirty="0">
                <a:latin typeface="Arial" panose="020B0604020202020204" pitchFamily="34" charset="0"/>
                <a:cs typeface="Arial" panose="020B0604020202020204" pitchFamily="34" charset="0"/>
              </a:rPr>
              <a:t>la production. </a:t>
            </a:r>
          </a:p>
        </p:txBody>
      </p:sp>
      <p:sp>
        <p:nvSpPr>
          <p:cNvPr id="3" name="Rectangle 2"/>
          <p:cNvSpPr/>
          <p:nvPr/>
        </p:nvSpPr>
        <p:spPr>
          <a:xfrm>
            <a:off x="603325" y="1454901"/>
            <a:ext cx="11072433" cy="923330"/>
          </a:xfrm>
          <a:prstGeom prst="rect">
            <a:avLst/>
          </a:prstGeom>
          <a:solidFill>
            <a:schemeClr val="bg1">
              <a:lumMod val="95000"/>
            </a:schemeClr>
          </a:solidFill>
          <a:ln>
            <a:solidFill>
              <a:schemeClr val="accent1"/>
            </a:solidFill>
          </a:ln>
        </p:spPr>
        <p:txBody>
          <a:bodyPr wrap="square">
            <a:spAutoFit/>
          </a:bodyPr>
          <a:lstStyle/>
          <a:p>
            <a:r>
              <a:rPr lang="fr-FR" dirty="0" smtClean="0">
                <a:latin typeface="Arial" panose="020B0604020202020204" pitchFamily="34" charset="0"/>
                <a:ea typeface="Calibri" panose="020F0502020204030204" pitchFamily="34" charset="0"/>
                <a:cs typeface="Arial" panose="020B0604020202020204" pitchFamily="34" charset="0"/>
              </a:rPr>
              <a:t>Le traitement de synthèse est </a:t>
            </a:r>
            <a:r>
              <a:rPr lang="fr-FR" dirty="0">
                <a:latin typeface="Arial" panose="020B0604020202020204" pitchFamily="34" charset="0"/>
                <a:ea typeface="Calibri" panose="020F0502020204030204" pitchFamily="34" charset="0"/>
                <a:cs typeface="Arial" panose="020B0604020202020204" pitchFamily="34" charset="0"/>
              </a:rPr>
              <a:t>faite après avoir présenté toutes les données des sources suivant les nomenclatures des comptes nationaux. </a:t>
            </a:r>
            <a:r>
              <a:rPr lang="fr-FR" dirty="0" smtClean="0">
                <a:latin typeface="Arial" panose="020B0604020202020204" pitchFamily="34" charset="0"/>
                <a:ea typeface="Calibri" panose="020F0502020204030204" pitchFamily="34" charset="0"/>
                <a:cs typeface="Arial" panose="020B0604020202020204" pitchFamily="34" charset="0"/>
              </a:rPr>
              <a:t>Il permet de déterminer la production et la valeur ajoutée (VA) des APU ainsi que les taxes nettes de subventions sur les produits. </a:t>
            </a:r>
            <a:endParaRPr lang="fr-FR" dirty="0">
              <a:latin typeface="Arial" panose="020B0604020202020204" pitchFamily="34" charset="0"/>
              <a:cs typeface="Arial" panose="020B0604020202020204" pitchFamily="34" charset="0"/>
            </a:endParaRPr>
          </a:p>
        </p:txBody>
      </p:sp>
      <p:sp>
        <p:nvSpPr>
          <p:cNvPr id="4" name="Rectangle 3"/>
          <p:cNvSpPr/>
          <p:nvPr/>
        </p:nvSpPr>
        <p:spPr>
          <a:xfrm>
            <a:off x="603325" y="3792829"/>
            <a:ext cx="11072433" cy="923330"/>
          </a:xfrm>
          <a:prstGeom prst="rect">
            <a:avLst/>
          </a:prstGeom>
          <a:solidFill>
            <a:schemeClr val="bg1">
              <a:lumMod val="95000"/>
            </a:schemeClr>
          </a:solidFill>
          <a:ln>
            <a:solidFill>
              <a:schemeClr val="accent1"/>
            </a:solidFill>
          </a:ln>
        </p:spPr>
        <p:txBody>
          <a:bodyPr wrap="square">
            <a:spAutoFit/>
          </a:bodyPr>
          <a:lstStyle/>
          <a:p>
            <a:pPr algn="just">
              <a:lnSpc>
                <a:spcPct val="150000"/>
              </a:lnSpc>
              <a:spcAft>
                <a:spcPts val="800"/>
              </a:spcAft>
              <a:tabLst>
                <a:tab pos="457200" algn="l"/>
              </a:tabLst>
            </a:pPr>
            <a:r>
              <a:rPr lang="fr-FR" dirty="0" smtClean="0">
                <a:latin typeface="Arial" panose="020B0604020202020204" pitchFamily="34" charset="0"/>
                <a:ea typeface="Calibri" panose="020F0502020204030204" pitchFamily="34" charset="0"/>
                <a:cs typeface="Arial" panose="020B0604020202020204" pitchFamily="34" charset="0"/>
              </a:rPr>
              <a:t>La </a:t>
            </a:r>
            <a:r>
              <a:rPr lang="fr-FR" dirty="0">
                <a:latin typeface="Arial" panose="020B0604020202020204" pitchFamily="34" charset="0"/>
                <a:ea typeface="Calibri" panose="020F0502020204030204" pitchFamily="34" charset="0"/>
                <a:cs typeface="Arial" panose="020B0604020202020204" pitchFamily="34" charset="0"/>
              </a:rPr>
              <a:t>production marchande est évaluée à partir des recettes. Ensuite, la production non marchande est obtenue par la différence entre la production totale et la production marchande. </a:t>
            </a:r>
            <a:endParaRPr lang="fr-FR"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755486234"/>
      </p:ext>
    </p:extLst>
  </p:cSld>
  <p:clrMapOvr>
    <a:masterClrMapping/>
  </p:clrMapOvr>
  <p:transition spd="med">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127725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5</a:t>
            </a:r>
            <a:r>
              <a:rPr lang="fr-FR" sz="4400" b="1" dirty="0" smtClean="0">
                <a:latin typeface="Times New Roman" panose="02020603050405020304" pitchFamily="18" charset="0"/>
                <a:cs typeface="Times New Roman" panose="02020603050405020304" pitchFamily="18" charset="0"/>
              </a:rPr>
              <a:t>. </a:t>
            </a:r>
            <a:r>
              <a:rPr lang="fr-FR" sz="4400" dirty="0">
                <a:latin typeface="Times New Roman" panose="02020603050405020304" pitchFamily="18" charset="0"/>
                <a:cs typeface="Times New Roman" panose="02020603050405020304" pitchFamily="18" charset="0"/>
              </a:rPr>
              <a:t>Traitement de synthèse et résultats</a:t>
            </a:r>
          </a:p>
          <a:p>
            <a:pPr algn="ctr"/>
            <a:endParaRPr lang="fr-FR" sz="3200" b="1" dirty="0">
              <a:latin typeface="Times New Roman" panose="02020603050405020304" pitchFamily="18" charset="0"/>
              <a:cs typeface="Times New Roman" panose="02020603050405020304" pitchFamily="18" charset="0"/>
            </a:endParaRPr>
          </a:p>
        </p:txBody>
      </p:sp>
      <p:sp>
        <p:nvSpPr>
          <p:cNvPr id="7" name="ZoneTexte 6"/>
          <p:cNvSpPr txBox="1"/>
          <p:nvPr/>
        </p:nvSpPr>
        <p:spPr>
          <a:xfrm>
            <a:off x="387459" y="1627322"/>
            <a:ext cx="11437748" cy="923330"/>
          </a:xfrm>
          <a:prstGeom prst="rect">
            <a:avLst/>
          </a:prstGeom>
          <a:solidFill>
            <a:schemeClr val="bg1">
              <a:lumMod val="95000"/>
            </a:schemeClr>
          </a:solidFill>
          <a:ln>
            <a:solidFill>
              <a:schemeClr val="accent1"/>
            </a:solidFill>
          </a:ln>
        </p:spPr>
        <p:txBody>
          <a:bodyPr wrap="square" rtlCol="0">
            <a:spAutoFit/>
          </a:bodyPr>
          <a:lstStyle/>
          <a:p>
            <a:pPr algn="just"/>
            <a:r>
              <a:rPr lang="fr-FR" dirty="0" smtClean="0">
                <a:latin typeface="Arial" panose="020B0604020202020204" pitchFamily="34" charset="0"/>
                <a:cs typeface="Arial" panose="020B0604020202020204" pitchFamily="34" charset="0"/>
              </a:rPr>
              <a:t>La production totale des APU en 2018 au Sénégal est estimée à 1 795,7 milliards et la VA de 1 363,7 milliards, représentant 10,6% du PIB. La production non marchande (Consommation finale des APU) est de 1 780,3 milliards et la production marchande de 15,4 milliards  </a:t>
            </a:r>
            <a:endParaRPr lang="fr-FR" dirty="0">
              <a:latin typeface="Arial" panose="020B0604020202020204" pitchFamily="34" charset="0"/>
              <a:cs typeface="Arial" panose="020B0604020202020204" pitchFamily="34" charset="0"/>
            </a:endParaRPr>
          </a:p>
        </p:txBody>
      </p:sp>
      <p:graphicFrame>
        <p:nvGraphicFramePr>
          <p:cNvPr id="8" name="Tableau 7"/>
          <p:cNvGraphicFramePr>
            <a:graphicFrameLocks noGrp="1"/>
          </p:cNvGraphicFramePr>
          <p:nvPr>
            <p:extLst>
              <p:ext uri="{D42A27DB-BD31-4B8C-83A1-F6EECF244321}">
                <p14:modId xmlns:p14="http://schemas.microsoft.com/office/powerpoint/2010/main" val="794518778"/>
              </p:ext>
            </p:extLst>
          </p:nvPr>
        </p:nvGraphicFramePr>
        <p:xfrm>
          <a:off x="619929" y="2898183"/>
          <a:ext cx="11205277" cy="3423202"/>
        </p:xfrm>
        <a:graphic>
          <a:graphicData uri="http://schemas.openxmlformats.org/drawingml/2006/table">
            <a:tbl>
              <a:tblPr>
                <a:tableStyleId>{5C22544A-7EE6-4342-B048-85BDC9FD1C3A}</a:tableStyleId>
              </a:tblPr>
              <a:tblGrid>
                <a:gridCol w="1146878"/>
                <a:gridCol w="1255362"/>
                <a:gridCol w="728421"/>
                <a:gridCol w="108488"/>
                <a:gridCol w="1053885"/>
                <a:gridCol w="852406"/>
                <a:gridCol w="945397"/>
                <a:gridCol w="805912"/>
                <a:gridCol w="1069383"/>
                <a:gridCol w="976393"/>
                <a:gridCol w="2262752"/>
              </a:tblGrid>
              <a:tr h="216977">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fr-FR" sz="1200" u="none" strike="noStrike" dirty="0">
                          <a:effectLst/>
                          <a:latin typeface="Arial" panose="020B0604020202020204" pitchFamily="34" charset="0"/>
                          <a:cs typeface="Arial" panose="020B0604020202020204" pitchFamily="34" charset="0"/>
                        </a:rPr>
                        <a:t> </a:t>
                      </a:r>
                      <a:r>
                        <a:rPr lang="fr-FR" sz="1200" u="none" strike="noStrike" dirty="0" smtClean="0">
                          <a:effectLst/>
                          <a:latin typeface="Arial" panose="020B0604020202020204" pitchFamily="34" charset="0"/>
                          <a:cs typeface="Arial" panose="020B0604020202020204" pitchFamily="34" charset="0"/>
                        </a:rPr>
                        <a:t>En millions FCFA</a:t>
                      </a:r>
                      <a:endParaRPr lang="fr-FR" sz="1200" b="0" i="0" u="none" strike="noStrike" dirty="0" smtClean="0">
                        <a:solidFill>
                          <a:srgbClr val="000000"/>
                        </a:solidFill>
                        <a:effectLst/>
                        <a:latin typeface="Arial" panose="020B0604020202020204" pitchFamily="34" charset="0"/>
                        <a:cs typeface="Arial" panose="020B0604020202020204" pitchFamily="34" charset="0"/>
                      </a:endParaRPr>
                    </a:p>
                  </a:txBody>
                  <a:tcPr marL="0" marR="0" marT="0" marB="0" anchor="b"/>
                </a:tc>
                <a:tc hMerge="1">
                  <a:txBody>
                    <a:bodyPr/>
                    <a:lstStyle/>
                    <a:p>
                      <a:endParaRPr lang="fr-FR"/>
                    </a:p>
                  </a:txBody>
                  <a:tcPr/>
                </a:tc>
                <a:tc gridSpan="9">
                  <a:txBody>
                    <a:bodyPr/>
                    <a:lstStyle/>
                    <a:p>
                      <a:pPr algn="ctr" fontAlgn="b"/>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01771">
                <a:tc>
                  <a:txBody>
                    <a:bodyPr/>
                    <a:lstStyle/>
                    <a:p>
                      <a:pPr algn="l" fontAlgn="b"/>
                      <a:r>
                        <a:rPr lang="fr-FR" sz="1200" u="none" strike="noStrike" dirty="0" smtClean="0">
                          <a:effectLst/>
                          <a:latin typeface="Arial" panose="020B0604020202020204" pitchFamily="34" charset="0"/>
                          <a:cs typeface="Arial" panose="020B0604020202020204" pitchFamily="34" charset="0"/>
                        </a:rPr>
                        <a:t>Branches d’activité</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Sous-secteur</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CI</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endParaRPr lang="fr-FR"/>
                    </a:p>
                  </a:txBody>
                  <a:tcPr marL="0" marR="0" marT="0" marB="0" anchor="b"/>
                </a:tc>
                <a:tc>
                  <a:txBody>
                    <a:bodyPr/>
                    <a:lstStyle/>
                    <a:p>
                      <a:pPr algn="l" fontAlgn="b"/>
                      <a:r>
                        <a:rPr lang="fr-FR" sz="1200" u="none" strike="noStrike" dirty="0" smtClean="0">
                          <a:effectLst/>
                          <a:latin typeface="Arial" panose="020B0604020202020204" pitchFamily="34" charset="0"/>
                          <a:cs typeface="Arial" panose="020B0604020202020204" pitchFamily="34" charset="0"/>
                        </a:rPr>
                        <a:t>Rémunérations des employés </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CCF</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Impôts sur la production</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Production totale</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VA</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Production marchande</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dirty="0">
                          <a:effectLst/>
                          <a:latin typeface="Arial" panose="020B0604020202020204" pitchFamily="34" charset="0"/>
                          <a:cs typeface="Arial" panose="020B0604020202020204" pitchFamily="34" charset="0"/>
                        </a:rPr>
                        <a:t>Production non </a:t>
                      </a:r>
                      <a:r>
                        <a:rPr lang="fr-FR" sz="1200" u="none" strike="noStrike" dirty="0" smtClean="0">
                          <a:effectLst/>
                          <a:latin typeface="Arial" panose="020B0604020202020204" pitchFamily="34" charset="0"/>
                          <a:cs typeface="Arial" panose="020B0604020202020204" pitchFamily="34" charset="0"/>
                        </a:rPr>
                        <a:t>marchande (Consommation finale des APU)</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r h="261339">
                <a:tc>
                  <a:txBody>
                    <a:bodyPr/>
                    <a:lstStyle/>
                    <a:p>
                      <a:pPr algn="l" fontAlgn="b"/>
                      <a:r>
                        <a:rPr lang="fr-FR" sz="1200" u="none" strike="noStrike">
                          <a:effectLst/>
                          <a:latin typeface="Arial" panose="020B0604020202020204" pitchFamily="34" charset="0"/>
                          <a:cs typeface="Arial" panose="020B0604020202020204" pitchFamily="34" charset="0"/>
                        </a:rPr>
                        <a:t>Admin publiques</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Admin centrales</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312 586</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endParaRPr lang="fr-F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370 072</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344 661</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606</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1 027 926</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715 339</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5 096</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1 022 829</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509894">
                <a:tc>
                  <a:txBody>
                    <a:bodyPr/>
                    <a:lstStyle/>
                    <a:p>
                      <a:pPr algn="l" fontAlgn="b"/>
                      <a:r>
                        <a:rPr lang="fr-FR" sz="1200" u="none" strike="noStrike">
                          <a:effectLst/>
                          <a:latin typeface="Arial" panose="020B0604020202020204" pitchFamily="34" charset="0"/>
                          <a:cs typeface="Arial" panose="020B0604020202020204" pitchFamily="34" charset="0"/>
                        </a:rPr>
                        <a:t>Admin publiques</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Admin locales</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24 108</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endParaRPr lang="fr-F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22 823</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13 323</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27</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60 281</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36 173</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4 698</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55 583</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261339">
                <a:tc>
                  <a:txBody>
                    <a:bodyPr/>
                    <a:lstStyle/>
                    <a:p>
                      <a:pPr algn="l" fontAlgn="b"/>
                      <a:r>
                        <a:rPr lang="fr-FR" sz="1200" u="none" strike="noStrike">
                          <a:effectLst/>
                          <a:latin typeface="Arial" panose="020B0604020202020204" pitchFamily="34" charset="0"/>
                          <a:cs typeface="Arial" panose="020B0604020202020204" pitchFamily="34" charset="0"/>
                        </a:rPr>
                        <a:t>Admin publiques</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Sécurité sociale</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6 396</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endParaRPr lang="fr-F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11 086</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3 100</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211</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20 793</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14 397</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411</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20 382</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261339">
                <a:tc>
                  <a:txBody>
                    <a:bodyPr/>
                    <a:lstStyle/>
                    <a:p>
                      <a:pPr algn="l" fontAlgn="b"/>
                      <a:r>
                        <a:rPr lang="fr-FR" sz="1200" u="none" strike="noStrike">
                          <a:effectLst/>
                          <a:latin typeface="Arial" panose="020B0604020202020204" pitchFamily="34" charset="0"/>
                          <a:cs typeface="Arial" panose="020B0604020202020204" pitchFamily="34" charset="0"/>
                        </a:rPr>
                        <a:t>Enseignement</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Admin centrales</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55 806</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endParaRPr lang="fr-FR" dirty="0"/>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453 389</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dirty="0">
                          <a:effectLst/>
                          <a:latin typeface="Arial" panose="020B0604020202020204" pitchFamily="34" charset="0"/>
                          <a:cs typeface="Arial" panose="020B0604020202020204" pitchFamily="34" charset="0"/>
                        </a:rPr>
                        <a:t>43 984</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27</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553 207</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497 400</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5 145</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548 062</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261339">
                <a:tc>
                  <a:txBody>
                    <a:bodyPr/>
                    <a:lstStyle/>
                    <a:p>
                      <a:pPr algn="l" fontAlgn="b"/>
                      <a:r>
                        <a:rPr lang="fr-FR" sz="1200" u="none" strike="noStrike">
                          <a:effectLst/>
                          <a:latin typeface="Arial" panose="020B0604020202020204" pitchFamily="34" charset="0"/>
                          <a:cs typeface="Arial" panose="020B0604020202020204" pitchFamily="34" charset="0"/>
                        </a:rPr>
                        <a:t>Enseignement</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Admin locales</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4 517</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endParaRPr lang="fr-F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2 752</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574</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0</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7 843</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3 326</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0</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7 843</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261339">
                <a:tc>
                  <a:txBody>
                    <a:bodyPr/>
                    <a:lstStyle/>
                    <a:p>
                      <a:pPr algn="l" fontAlgn="b"/>
                      <a:r>
                        <a:rPr lang="fr-FR" sz="1200" u="none" strike="noStrike">
                          <a:effectLst/>
                          <a:latin typeface="Arial" panose="020B0604020202020204" pitchFamily="34" charset="0"/>
                          <a:cs typeface="Arial" panose="020B0604020202020204" pitchFamily="34" charset="0"/>
                        </a:rPr>
                        <a:t>Santé</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Admin centrales</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7 772</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endParaRPr lang="fr-F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48 007</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10 055</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0</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65 835</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58 063</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0</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65 835</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261339">
                <a:tc>
                  <a:txBody>
                    <a:bodyPr/>
                    <a:lstStyle/>
                    <a:p>
                      <a:pPr algn="l" fontAlgn="b"/>
                      <a:r>
                        <a:rPr lang="fr-FR" sz="1200" u="none" strike="noStrike">
                          <a:effectLst/>
                          <a:latin typeface="Arial" panose="020B0604020202020204" pitchFamily="34" charset="0"/>
                          <a:cs typeface="Arial" panose="020B0604020202020204" pitchFamily="34" charset="0"/>
                        </a:rPr>
                        <a:t>Santé</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Admin locales</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2 811</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endParaRPr lang="fr-F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4 413</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1 589</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0</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8 813</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6 002</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dirty="0">
                          <a:effectLst/>
                          <a:latin typeface="Arial" panose="020B0604020202020204" pitchFamily="34" charset="0"/>
                          <a:cs typeface="Arial" panose="020B0604020202020204" pitchFamily="34" charset="0"/>
                        </a:rPr>
                        <a:t>0</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8 813</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261339">
                <a:tc>
                  <a:txBody>
                    <a:bodyPr/>
                    <a:lstStyle/>
                    <a:p>
                      <a:pPr algn="l" fontAlgn="b"/>
                      <a:r>
                        <a:rPr lang="fr-FR" sz="1200" u="none" strike="noStrike">
                          <a:effectLst/>
                          <a:latin typeface="Arial" panose="020B0604020202020204" pitchFamily="34" charset="0"/>
                          <a:cs typeface="Arial" panose="020B0604020202020204" pitchFamily="34" charset="0"/>
                        </a:rPr>
                        <a:t>Actions sociales</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u="none" strike="noStrike">
                          <a:effectLst/>
                          <a:latin typeface="Arial" panose="020B0604020202020204" pitchFamily="34" charset="0"/>
                          <a:cs typeface="Arial" panose="020B0604020202020204" pitchFamily="34" charset="0"/>
                        </a:rPr>
                        <a:t>Admin centrales</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dirty="0">
                          <a:effectLst/>
                          <a:latin typeface="Arial" panose="020B0604020202020204" pitchFamily="34" charset="0"/>
                          <a:cs typeface="Arial" panose="020B0604020202020204" pitchFamily="34" charset="0"/>
                        </a:rPr>
                        <a:t>18 003</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endParaRPr lang="fr-F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30 188</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2 837</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0</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51 028</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33 025</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88</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u="none" strike="noStrike">
                          <a:effectLst/>
                          <a:latin typeface="Arial" panose="020B0604020202020204" pitchFamily="34" charset="0"/>
                          <a:cs typeface="Arial" panose="020B0604020202020204" pitchFamily="34" charset="0"/>
                        </a:rPr>
                        <a:t>50 940</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261339">
                <a:tc>
                  <a:txBody>
                    <a:bodyPr/>
                    <a:lstStyle/>
                    <a:p>
                      <a:pPr algn="l" fontAlgn="b"/>
                      <a:r>
                        <a:rPr lang="fr-FR" sz="1400" b="1" u="none" strike="noStrike" dirty="0">
                          <a:effectLst/>
                          <a:latin typeface="Arial" panose="020B0604020202020204" pitchFamily="34" charset="0"/>
                          <a:cs typeface="Arial" panose="020B0604020202020204" pitchFamily="34" charset="0"/>
                        </a:rPr>
                        <a:t> </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400" b="1" u="none" strike="noStrike" dirty="0">
                          <a:effectLst/>
                          <a:latin typeface="Arial" panose="020B0604020202020204" pitchFamily="34" charset="0"/>
                          <a:cs typeface="Arial" panose="020B0604020202020204" pitchFamily="34" charset="0"/>
                        </a:rPr>
                        <a:t>Total</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432 000</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endParaRPr lang="fr-FR" dirty="0"/>
                    </a:p>
                  </a:txBody>
                  <a:tcPr marL="0" marR="0" marT="0"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942 730</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420 124</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871</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1 795 725</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1 363 725</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15 439</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b="1" u="none" strike="noStrike" dirty="0">
                          <a:effectLst/>
                          <a:latin typeface="Arial" panose="020B0604020202020204" pitchFamily="34" charset="0"/>
                          <a:cs typeface="Arial" panose="020B0604020202020204" pitchFamily="34" charset="0"/>
                        </a:rPr>
                        <a:t>1 780 286</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bl>
          </a:graphicData>
        </a:graphic>
      </p:graphicFrame>
      <p:sp>
        <p:nvSpPr>
          <p:cNvPr id="3" name="Espace réservé du numéro de diapositive 2"/>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36642330"/>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2969652626"/>
              </p:ext>
            </p:extLst>
          </p:nvPr>
        </p:nvGraphicFramePr>
        <p:xfrm>
          <a:off x="164010" y="863357"/>
          <a:ext cx="1047496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à coins arrondis 2"/>
          <p:cNvSpPr/>
          <p:nvPr/>
        </p:nvSpPr>
        <p:spPr>
          <a:xfrm>
            <a:off x="9966960" y="105711"/>
            <a:ext cx="210312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a:latin typeface="Times New Roman" panose="02020603050405020304" pitchFamily="18" charset="0"/>
                <a:cs typeface="Times New Roman" panose="02020603050405020304" pitchFamily="18" charset="0"/>
              </a:rPr>
              <a:t>PLAN</a:t>
            </a:r>
          </a:p>
        </p:txBody>
      </p:sp>
      <p:sp>
        <p:nvSpPr>
          <p:cNvPr id="9" name="ZoneTexte 8"/>
          <p:cNvSpPr txBox="1"/>
          <p:nvPr/>
        </p:nvSpPr>
        <p:spPr>
          <a:xfrm>
            <a:off x="972457" y="1132115"/>
            <a:ext cx="502061" cy="584775"/>
          </a:xfrm>
          <a:prstGeom prst="rect">
            <a:avLst/>
          </a:prstGeom>
          <a:noFill/>
        </p:spPr>
        <p:txBody>
          <a:bodyPr wrap="none" rtlCol="0">
            <a:spAutoFit/>
          </a:bodyPr>
          <a:lstStyle/>
          <a:p>
            <a:r>
              <a:rPr lang="fr-FR" sz="3200" b="1" dirty="0" smtClean="0"/>
              <a:t>1.</a:t>
            </a:r>
            <a:endParaRPr lang="fr-FR" sz="3200" b="1" dirty="0"/>
          </a:p>
        </p:txBody>
      </p:sp>
      <p:sp>
        <p:nvSpPr>
          <p:cNvPr id="10" name="ZoneTexte 9"/>
          <p:cNvSpPr txBox="1"/>
          <p:nvPr/>
        </p:nvSpPr>
        <p:spPr>
          <a:xfrm>
            <a:off x="1596571" y="2220686"/>
            <a:ext cx="497252" cy="584775"/>
          </a:xfrm>
          <a:prstGeom prst="rect">
            <a:avLst/>
          </a:prstGeom>
          <a:noFill/>
        </p:spPr>
        <p:txBody>
          <a:bodyPr wrap="none" rtlCol="0">
            <a:spAutoFit/>
          </a:bodyPr>
          <a:lstStyle/>
          <a:p>
            <a:r>
              <a:rPr lang="fr-FR" sz="3200" b="1" dirty="0" smtClean="0"/>
              <a:t>2.</a:t>
            </a:r>
            <a:endParaRPr lang="fr-FR" sz="3200" b="1" dirty="0"/>
          </a:p>
        </p:txBody>
      </p:sp>
      <p:sp>
        <p:nvSpPr>
          <p:cNvPr id="11" name="ZoneTexte 10"/>
          <p:cNvSpPr txBox="1"/>
          <p:nvPr/>
        </p:nvSpPr>
        <p:spPr>
          <a:xfrm>
            <a:off x="1596571" y="3376430"/>
            <a:ext cx="497252" cy="584775"/>
          </a:xfrm>
          <a:prstGeom prst="rect">
            <a:avLst/>
          </a:prstGeom>
          <a:noFill/>
        </p:spPr>
        <p:txBody>
          <a:bodyPr wrap="square" rtlCol="0">
            <a:spAutoFit/>
          </a:bodyPr>
          <a:lstStyle/>
          <a:p>
            <a:r>
              <a:rPr lang="fr-FR" sz="3200" b="1" dirty="0" smtClean="0"/>
              <a:t>3.</a:t>
            </a:r>
            <a:endParaRPr lang="fr-FR" sz="3200" b="1" dirty="0"/>
          </a:p>
        </p:txBody>
      </p:sp>
      <p:sp>
        <p:nvSpPr>
          <p:cNvPr id="12" name="ZoneTexte 11"/>
          <p:cNvSpPr txBox="1"/>
          <p:nvPr/>
        </p:nvSpPr>
        <p:spPr>
          <a:xfrm>
            <a:off x="1596571" y="4239787"/>
            <a:ext cx="497252" cy="584775"/>
          </a:xfrm>
          <a:prstGeom prst="rect">
            <a:avLst/>
          </a:prstGeom>
          <a:noFill/>
        </p:spPr>
        <p:txBody>
          <a:bodyPr wrap="square" rtlCol="0">
            <a:spAutoFit/>
          </a:bodyPr>
          <a:lstStyle/>
          <a:p>
            <a:r>
              <a:rPr lang="fr-FR" sz="3200" b="1" dirty="0" smtClean="0"/>
              <a:t>4.</a:t>
            </a:r>
            <a:endParaRPr lang="fr-FR" sz="3200" b="1" dirty="0"/>
          </a:p>
        </p:txBody>
      </p:sp>
      <p:sp>
        <p:nvSpPr>
          <p:cNvPr id="13" name="ZoneTexte 12"/>
          <p:cNvSpPr txBox="1"/>
          <p:nvPr/>
        </p:nvSpPr>
        <p:spPr>
          <a:xfrm>
            <a:off x="1084283" y="5283200"/>
            <a:ext cx="502061" cy="584775"/>
          </a:xfrm>
          <a:prstGeom prst="rect">
            <a:avLst/>
          </a:prstGeom>
          <a:noFill/>
        </p:spPr>
        <p:txBody>
          <a:bodyPr wrap="none" rtlCol="0">
            <a:spAutoFit/>
          </a:bodyPr>
          <a:lstStyle/>
          <a:p>
            <a:r>
              <a:rPr lang="fr-FR" sz="3200" b="1" dirty="0" smtClean="0"/>
              <a:t>5.</a:t>
            </a:r>
            <a:endParaRPr lang="fr-FR" sz="3200" b="1"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157487863"/>
      </p:ext>
    </p:extLst>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127725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5</a:t>
            </a:r>
            <a:r>
              <a:rPr lang="fr-FR" sz="4400" b="1" dirty="0" smtClean="0">
                <a:latin typeface="Times New Roman" panose="02020603050405020304" pitchFamily="18" charset="0"/>
                <a:cs typeface="Times New Roman" panose="02020603050405020304" pitchFamily="18" charset="0"/>
              </a:rPr>
              <a:t>. </a:t>
            </a:r>
            <a:r>
              <a:rPr lang="fr-FR" sz="4400" dirty="0">
                <a:latin typeface="Times New Roman" panose="02020603050405020304" pitchFamily="18" charset="0"/>
                <a:cs typeface="Times New Roman" panose="02020603050405020304" pitchFamily="18" charset="0"/>
              </a:rPr>
              <a:t>Traitement de synthèse et résultats</a:t>
            </a:r>
          </a:p>
          <a:p>
            <a:pPr algn="ctr"/>
            <a:endParaRPr lang="fr-FR" sz="3200" b="1" dirty="0">
              <a:latin typeface="Times New Roman" panose="02020603050405020304" pitchFamily="18" charset="0"/>
              <a:cs typeface="Times New Roman" panose="02020603050405020304" pitchFamily="18" charset="0"/>
            </a:endParaRPr>
          </a:p>
        </p:txBody>
      </p:sp>
      <p:sp>
        <p:nvSpPr>
          <p:cNvPr id="7" name="ZoneTexte 6"/>
          <p:cNvSpPr txBox="1"/>
          <p:nvPr/>
        </p:nvSpPr>
        <p:spPr>
          <a:xfrm>
            <a:off x="243546" y="1549830"/>
            <a:ext cx="11437748" cy="646331"/>
          </a:xfrm>
          <a:prstGeom prst="rect">
            <a:avLst/>
          </a:prstGeom>
          <a:solidFill>
            <a:schemeClr val="bg1">
              <a:lumMod val="95000"/>
            </a:schemeClr>
          </a:solidFill>
          <a:ln>
            <a:solidFill>
              <a:schemeClr val="accent1"/>
            </a:solidFill>
          </a:ln>
        </p:spPr>
        <p:txBody>
          <a:bodyPr wrap="square" rtlCol="0">
            <a:spAutoFit/>
          </a:bodyPr>
          <a:lstStyle/>
          <a:p>
            <a:pPr algn="just"/>
            <a:r>
              <a:rPr lang="fr-FR" dirty="0" smtClean="0">
                <a:latin typeface="Arial" panose="020B0604020202020204" pitchFamily="34" charset="0"/>
                <a:cs typeface="Arial" panose="020B0604020202020204" pitchFamily="34" charset="0"/>
              </a:rPr>
              <a:t>La production totale des APU en 2018 est réalisée par le sous-secteur des Administrations centrales à 94,5%, des Administrations locales à 4,3% et des organismes de sécurité sociale (1,2%).  </a:t>
            </a:r>
            <a:endParaRPr lang="fr-FR" dirty="0">
              <a:latin typeface="Arial" panose="020B0604020202020204" pitchFamily="34" charset="0"/>
              <a:cs typeface="Arial" panose="020B0604020202020204"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939650801"/>
              </p:ext>
            </p:extLst>
          </p:nvPr>
        </p:nvGraphicFramePr>
        <p:xfrm>
          <a:off x="2727699" y="2320601"/>
          <a:ext cx="5424409" cy="1493520"/>
        </p:xfrm>
        <a:graphic>
          <a:graphicData uri="http://schemas.openxmlformats.org/drawingml/2006/table">
            <a:tbl>
              <a:tblPr>
                <a:tableStyleId>{5C22544A-7EE6-4342-B048-85BDC9FD1C3A}</a:tableStyleId>
              </a:tblPr>
              <a:tblGrid>
                <a:gridCol w="1948889"/>
                <a:gridCol w="1386120"/>
                <a:gridCol w="2089400"/>
              </a:tblGrid>
              <a:tr h="190500">
                <a:tc>
                  <a:txBody>
                    <a:bodyPr/>
                    <a:lstStyle/>
                    <a:p>
                      <a:pPr algn="l" fontAlgn="b"/>
                      <a:r>
                        <a:rPr lang="fr-FR" sz="1400" u="none" strike="noStrike" dirty="0">
                          <a:effectLst/>
                          <a:latin typeface="Arial" panose="020B0604020202020204" pitchFamily="34" charset="0"/>
                          <a:cs typeface="Arial" panose="020B0604020202020204" pitchFamily="34" charset="0"/>
                        </a:rPr>
                        <a:t>Sous-secteur</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400" u="none" strike="noStrike" dirty="0">
                          <a:effectLst/>
                          <a:latin typeface="Arial" panose="020B0604020202020204" pitchFamily="34" charset="0"/>
                          <a:cs typeface="Arial" panose="020B0604020202020204" pitchFamily="34" charset="0"/>
                        </a:rPr>
                        <a:t>Production </a:t>
                      </a:r>
                      <a:r>
                        <a:rPr lang="fr-FR" sz="1400" u="none" strike="noStrike" dirty="0" smtClean="0">
                          <a:effectLst/>
                          <a:latin typeface="Arial" panose="020B0604020202020204" pitchFamily="34" charset="0"/>
                          <a:cs typeface="Arial" panose="020B0604020202020204" pitchFamily="34" charset="0"/>
                        </a:rPr>
                        <a:t>totale (en millions FCFA)</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400" u="none" strike="noStrike">
                          <a:effectLst/>
                          <a:latin typeface="Arial" panose="020B0604020202020204" pitchFamily="34" charset="0"/>
                          <a:cs typeface="Arial" panose="020B0604020202020204" pitchFamily="34" charset="0"/>
                        </a:rPr>
                        <a:t>Pourcentage</a:t>
                      </a:r>
                      <a:endParaRPr lang="fr-FR"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400" u="none" strike="noStrike">
                          <a:effectLst/>
                          <a:latin typeface="Arial" panose="020B0604020202020204" pitchFamily="34" charset="0"/>
                          <a:cs typeface="Arial" panose="020B0604020202020204" pitchFamily="34" charset="0"/>
                        </a:rPr>
                        <a:t>Admin centrales</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1 697 995</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dirty="0" smtClean="0">
                          <a:effectLst/>
                          <a:latin typeface="Arial" panose="020B0604020202020204" pitchFamily="34" charset="0"/>
                          <a:cs typeface="Arial" panose="020B0604020202020204" pitchFamily="34" charset="0"/>
                        </a:rPr>
                        <a:t>94,5%</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400" u="none" strike="noStrike">
                          <a:effectLst/>
                          <a:latin typeface="Arial" panose="020B0604020202020204" pitchFamily="34" charset="0"/>
                          <a:cs typeface="Arial" panose="020B0604020202020204" pitchFamily="34" charset="0"/>
                        </a:rPr>
                        <a:t>Admin locales</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76 937</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dirty="0">
                          <a:effectLst/>
                          <a:latin typeface="Arial" panose="020B0604020202020204" pitchFamily="34" charset="0"/>
                          <a:cs typeface="Arial" panose="020B0604020202020204" pitchFamily="34" charset="0"/>
                        </a:rPr>
                        <a:t>4,3%</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400" u="none" strike="noStrike">
                          <a:effectLst/>
                          <a:latin typeface="Arial" panose="020B0604020202020204" pitchFamily="34" charset="0"/>
                          <a:cs typeface="Arial" panose="020B0604020202020204" pitchFamily="34" charset="0"/>
                        </a:rPr>
                        <a:t>Sécurité sociale</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20 793</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1,2%</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400" u="none" strike="noStrike">
                          <a:effectLst/>
                          <a:latin typeface="Arial" panose="020B0604020202020204" pitchFamily="34" charset="0"/>
                          <a:cs typeface="Arial" panose="020B0604020202020204" pitchFamily="34" charset="0"/>
                        </a:rPr>
                        <a:t> </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dirty="0">
                          <a:effectLst/>
                          <a:latin typeface="Arial" panose="020B0604020202020204" pitchFamily="34" charset="0"/>
                          <a:cs typeface="Arial" panose="020B0604020202020204" pitchFamily="34" charset="0"/>
                        </a:rPr>
                        <a:t>1 795 725</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400" u="none" strike="noStrike" dirty="0">
                          <a:effectLst/>
                          <a:latin typeface="Arial" panose="020B0604020202020204" pitchFamily="34" charset="0"/>
                          <a:cs typeface="Arial" panose="020B0604020202020204" pitchFamily="34" charset="0"/>
                        </a:rPr>
                        <a:t> </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bl>
          </a:graphicData>
        </a:graphic>
      </p:graphicFrame>
      <p:graphicFrame>
        <p:nvGraphicFramePr>
          <p:cNvPr id="4" name="Tableau 3"/>
          <p:cNvGraphicFramePr>
            <a:graphicFrameLocks noGrp="1"/>
          </p:cNvGraphicFramePr>
          <p:nvPr>
            <p:extLst>
              <p:ext uri="{D42A27DB-BD31-4B8C-83A1-F6EECF244321}">
                <p14:modId xmlns:p14="http://schemas.microsoft.com/office/powerpoint/2010/main" val="1781654367"/>
              </p:ext>
            </p:extLst>
          </p:nvPr>
        </p:nvGraphicFramePr>
        <p:xfrm>
          <a:off x="2115516" y="4753840"/>
          <a:ext cx="6648774" cy="1280160"/>
        </p:xfrm>
        <a:graphic>
          <a:graphicData uri="http://schemas.openxmlformats.org/drawingml/2006/table">
            <a:tbl>
              <a:tblPr>
                <a:tableStyleId>{5C22544A-7EE6-4342-B048-85BDC9FD1C3A}</a:tableStyleId>
              </a:tblPr>
              <a:tblGrid>
                <a:gridCol w="2216258"/>
                <a:gridCol w="2216258"/>
                <a:gridCol w="2216258"/>
              </a:tblGrid>
              <a:tr h="190500">
                <a:tc>
                  <a:txBody>
                    <a:bodyPr/>
                    <a:lstStyle/>
                    <a:p>
                      <a:pPr algn="l" fontAlgn="b"/>
                      <a:r>
                        <a:rPr lang="fr-FR" sz="1400" u="none" strike="noStrike" dirty="0">
                          <a:effectLst/>
                          <a:latin typeface="Arial" panose="020B0604020202020204" pitchFamily="34" charset="0"/>
                          <a:cs typeface="Arial" panose="020B0604020202020204" pitchFamily="34" charset="0"/>
                        </a:rPr>
                        <a:t>Branches d'activités</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400" u="none" strike="noStrike" dirty="0" smtClean="0">
                          <a:effectLst/>
                          <a:latin typeface="Arial" panose="020B0604020202020204" pitchFamily="34" charset="0"/>
                          <a:cs typeface="Arial" panose="020B0604020202020204" pitchFamily="34" charset="0"/>
                        </a:rPr>
                        <a:t>VA (en millions FCFA)</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400" u="none" strike="noStrike">
                          <a:effectLst/>
                          <a:latin typeface="Arial" panose="020B0604020202020204" pitchFamily="34" charset="0"/>
                          <a:cs typeface="Arial" panose="020B0604020202020204" pitchFamily="34" charset="0"/>
                        </a:rPr>
                        <a:t>Pourcentage</a:t>
                      </a:r>
                      <a:endParaRPr lang="fr-FR"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400" u="none" strike="noStrike" dirty="0">
                          <a:effectLst/>
                          <a:latin typeface="Arial" panose="020B0604020202020204" pitchFamily="34" charset="0"/>
                          <a:cs typeface="Arial" panose="020B0604020202020204" pitchFamily="34" charset="0"/>
                        </a:rPr>
                        <a:t>Admin publiques</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765 909</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56,2%</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400" u="none" strike="noStrike" dirty="0">
                          <a:effectLst/>
                          <a:latin typeface="Arial" panose="020B0604020202020204" pitchFamily="34" charset="0"/>
                          <a:cs typeface="Arial" panose="020B0604020202020204" pitchFamily="34" charset="0"/>
                        </a:rPr>
                        <a:t>Enseignement</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500 726</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36,7%</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400" u="none" strike="noStrike">
                          <a:effectLst/>
                          <a:latin typeface="Arial" panose="020B0604020202020204" pitchFamily="34" charset="0"/>
                          <a:cs typeface="Arial" panose="020B0604020202020204" pitchFamily="34" charset="0"/>
                        </a:rPr>
                        <a:t>Santé</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64 064</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4,7%</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400" u="none" strike="noStrike">
                          <a:effectLst/>
                          <a:latin typeface="Arial" panose="020B0604020202020204" pitchFamily="34" charset="0"/>
                          <a:cs typeface="Arial" panose="020B0604020202020204" pitchFamily="34" charset="0"/>
                        </a:rPr>
                        <a:t>Actions sociales</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33 025</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2,4%</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400" u="none" strike="noStrike">
                          <a:effectLst/>
                          <a:latin typeface="Arial" panose="020B0604020202020204" pitchFamily="34" charset="0"/>
                          <a:cs typeface="Arial" panose="020B0604020202020204" pitchFamily="34" charset="0"/>
                        </a:rPr>
                        <a:t> </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dirty="0">
                          <a:effectLst/>
                          <a:latin typeface="Arial" panose="020B0604020202020204" pitchFamily="34" charset="0"/>
                          <a:cs typeface="Arial" panose="020B0604020202020204" pitchFamily="34" charset="0"/>
                        </a:rPr>
                        <a:t>1 363 725</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400" u="none" strike="noStrike" dirty="0">
                          <a:effectLst/>
                          <a:latin typeface="Arial" panose="020B0604020202020204" pitchFamily="34" charset="0"/>
                          <a:cs typeface="Arial" panose="020B0604020202020204" pitchFamily="34" charset="0"/>
                        </a:rPr>
                        <a:t> </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bl>
          </a:graphicData>
        </a:graphic>
      </p:graphicFrame>
      <p:sp>
        <p:nvSpPr>
          <p:cNvPr id="9" name="ZoneTexte 8"/>
          <p:cNvSpPr txBox="1"/>
          <p:nvPr/>
        </p:nvSpPr>
        <p:spPr>
          <a:xfrm>
            <a:off x="243546" y="3960815"/>
            <a:ext cx="11437748" cy="646331"/>
          </a:xfrm>
          <a:prstGeom prst="rect">
            <a:avLst/>
          </a:prstGeom>
          <a:solidFill>
            <a:schemeClr val="bg1">
              <a:lumMod val="95000"/>
            </a:schemeClr>
          </a:solidFill>
          <a:ln>
            <a:solidFill>
              <a:schemeClr val="accent1"/>
            </a:solidFill>
          </a:ln>
        </p:spPr>
        <p:txBody>
          <a:bodyPr wrap="square" rtlCol="0">
            <a:spAutoFit/>
          </a:bodyPr>
          <a:lstStyle/>
          <a:p>
            <a:pPr algn="just"/>
            <a:r>
              <a:rPr lang="fr-FR" dirty="0" smtClean="0">
                <a:latin typeface="Arial" panose="020B0604020202020204" pitchFamily="34" charset="0"/>
                <a:cs typeface="Arial" panose="020B0604020202020204" pitchFamily="34" charset="0"/>
              </a:rPr>
              <a:t>La VA des APU en 2018 est dominée par celle de la branche « Administrations publiques » (56,2%), suivie de l’</a:t>
            </a:r>
            <a:r>
              <a:rPr lang="fr-FR"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 Enseignement » (36,7%), de la « Santé » (4,7%) et de l’action sociale (2,4%).</a:t>
            </a:r>
            <a:endParaRPr lang="fr-FR"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3430081225"/>
      </p:ext>
    </p:extLst>
  </p:cSld>
  <p:clrMapOvr>
    <a:masterClrMapping/>
  </p:clrMapOvr>
  <p:transition spd="med">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127725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5</a:t>
            </a:r>
            <a:r>
              <a:rPr lang="fr-FR" sz="4400" b="1" dirty="0" smtClean="0">
                <a:latin typeface="Times New Roman" panose="02020603050405020304" pitchFamily="18" charset="0"/>
                <a:cs typeface="Times New Roman" panose="02020603050405020304" pitchFamily="18" charset="0"/>
              </a:rPr>
              <a:t>. </a:t>
            </a:r>
            <a:r>
              <a:rPr lang="fr-FR" sz="4400" dirty="0">
                <a:latin typeface="Times New Roman" panose="02020603050405020304" pitchFamily="18" charset="0"/>
                <a:cs typeface="Times New Roman" panose="02020603050405020304" pitchFamily="18" charset="0"/>
              </a:rPr>
              <a:t>Traitement de synthèse et résultats</a:t>
            </a:r>
          </a:p>
          <a:p>
            <a:pPr algn="ctr"/>
            <a:endParaRPr lang="fr-FR" sz="3200" b="1" dirty="0">
              <a:latin typeface="Times New Roman" panose="02020603050405020304" pitchFamily="18" charset="0"/>
              <a:cs typeface="Times New Roman" panose="02020603050405020304" pitchFamily="18" charset="0"/>
            </a:endParaRPr>
          </a:p>
        </p:txBody>
      </p:sp>
      <p:sp>
        <p:nvSpPr>
          <p:cNvPr id="7" name="ZoneTexte 6"/>
          <p:cNvSpPr txBox="1"/>
          <p:nvPr/>
        </p:nvSpPr>
        <p:spPr>
          <a:xfrm>
            <a:off x="305539" y="1441342"/>
            <a:ext cx="11612657" cy="646331"/>
          </a:xfrm>
          <a:prstGeom prst="rect">
            <a:avLst/>
          </a:prstGeom>
          <a:solidFill>
            <a:schemeClr val="bg1">
              <a:lumMod val="95000"/>
            </a:schemeClr>
          </a:solidFill>
          <a:ln>
            <a:solidFill>
              <a:schemeClr val="accent1"/>
            </a:solidFill>
          </a:ln>
        </p:spPr>
        <p:txBody>
          <a:bodyPr wrap="square" rtlCol="0">
            <a:spAutoFit/>
          </a:bodyPr>
          <a:lstStyle/>
          <a:p>
            <a:pPr algn="just"/>
            <a:r>
              <a:rPr lang="fr-FR" dirty="0" smtClean="0">
                <a:latin typeface="Arial" panose="020B0604020202020204" pitchFamily="34" charset="0"/>
                <a:cs typeface="Arial" panose="020B0604020202020204" pitchFamily="34" charset="0"/>
              </a:rPr>
              <a:t>En 2018, la VA des APU du Sénégal est composée essentiellement des rémunérations des employés (69,1%) et de la CCF (30,8%). </a:t>
            </a:r>
            <a:endParaRPr lang="fr-FR" dirty="0">
              <a:latin typeface="Arial" panose="020B0604020202020204" pitchFamily="34" charset="0"/>
              <a:cs typeface="Arial" panose="020B0604020202020204"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2357381156"/>
              </p:ext>
            </p:extLst>
          </p:nvPr>
        </p:nvGraphicFramePr>
        <p:xfrm>
          <a:off x="2650209" y="2251755"/>
          <a:ext cx="6586782" cy="1585719"/>
        </p:xfrm>
        <a:graphic>
          <a:graphicData uri="http://schemas.openxmlformats.org/drawingml/2006/table">
            <a:tbl>
              <a:tblPr>
                <a:tableStyleId>{5C22544A-7EE6-4342-B048-85BDC9FD1C3A}</a:tableStyleId>
              </a:tblPr>
              <a:tblGrid>
                <a:gridCol w="2195594"/>
                <a:gridCol w="2195594"/>
                <a:gridCol w="2195594"/>
              </a:tblGrid>
              <a:tr h="386333">
                <a:tc>
                  <a:txBody>
                    <a:bodyPr/>
                    <a:lstStyle/>
                    <a:p>
                      <a:pPr algn="l" fontAlgn="b"/>
                      <a:r>
                        <a:rPr lang="fr-FR" sz="1400" u="none" strike="noStrike" dirty="0" smtClean="0">
                          <a:effectLst/>
                          <a:latin typeface="Arial" panose="020B0604020202020204" pitchFamily="34" charset="0"/>
                          <a:cs typeface="Arial" panose="020B0604020202020204" pitchFamily="34" charset="0"/>
                        </a:rPr>
                        <a:t>Rémunérations</a:t>
                      </a:r>
                      <a:r>
                        <a:rPr lang="fr-FR" sz="1400" u="none" strike="noStrike" baseline="0" dirty="0" smtClean="0">
                          <a:effectLst/>
                          <a:latin typeface="Arial" panose="020B0604020202020204" pitchFamily="34" charset="0"/>
                          <a:cs typeface="Arial" panose="020B0604020202020204" pitchFamily="34" charset="0"/>
                        </a:rPr>
                        <a:t> des employés</a:t>
                      </a:r>
                      <a:r>
                        <a:rPr lang="fr-FR" sz="1400" u="none" strike="noStrike" dirty="0" smtClean="0">
                          <a:effectLst/>
                          <a:latin typeface="Arial" panose="020B0604020202020204" pitchFamily="34" charset="0"/>
                          <a:cs typeface="Arial" panose="020B0604020202020204" pitchFamily="34" charset="0"/>
                        </a:rPr>
                        <a:t> </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dirty="0">
                          <a:effectLst/>
                          <a:latin typeface="Arial" panose="020B0604020202020204" pitchFamily="34" charset="0"/>
                          <a:cs typeface="Arial" panose="020B0604020202020204" pitchFamily="34" charset="0"/>
                        </a:rPr>
                        <a:t>942 730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69,1%</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386333">
                <a:tc>
                  <a:txBody>
                    <a:bodyPr/>
                    <a:lstStyle/>
                    <a:p>
                      <a:pPr algn="l" fontAlgn="b"/>
                      <a:r>
                        <a:rPr lang="fr-FR" sz="1400" u="none" strike="noStrike">
                          <a:effectLst/>
                          <a:latin typeface="Arial" panose="020B0604020202020204" pitchFamily="34" charset="0"/>
                          <a:cs typeface="Arial" panose="020B0604020202020204" pitchFamily="34" charset="0"/>
                        </a:rPr>
                        <a:t>CCF</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420 124</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30,8%</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386333">
                <a:tc>
                  <a:txBody>
                    <a:bodyPr/>
                    <a:lstStyle/>
                    <a:p>
                      <a:pPr algn="l" fontAlgn="b"/>
                      <a:r>
                        <a:rPr lang="fr-FR" sz="1400" u="none" strike="noStrike">
                          <a:effectLst/>
                          <a:latin typeface="Arial" panose="020B0604020202020204" pitchFamily="34" charset="0"/>
                          <a:cs typeface="Arial" panose="020B0604020202020204" pitchFamily="34" charset="0"/>
                        </a:rPr>
                        <a:t>Impôts sur la production</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871</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a:effectLst/>
                          <a:latin typeface="Arial" panose="020B0604020202020204" pitchFamily="34" charset="0"/>
                          <a:cs typeface="Arial" panose="020B0604020202020204" pitchFamily="34" charset="0"/>
                        </a:rPr>
                        <a:t>0,1%</a:t>
                      </a: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386333">
                <a:tc>
                  <a:txBody>
                    <a:bodyPr/>
                    <a:lstStyle/>
                    <a:p>
                      <a:pPr algn="l" fontAlgn="b"/>
                      <a:r>
                        <a:rPr lang="fr-FR" sz="1400" u="none" strike="noStrike" dirty="0">
                          <a:effectLst/>
                          <a:latin typeface="Arial" panose="020B0604020202020204" pitchFamily="34" charset="0"/>
                          <a:cs typeface="Arial" panose="020B0604020202020204" pitchFamily="34" charset="0"/>
                        </a:rPr>
                        <a:t>VA</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dirty="0">
                          <a:effectLst/>
                          <a:latin typeface="Arial" panose="020B0604020202020204" pitchFamily="34" charset="0"/>
                          <a:cs typeface="Arial" panose="020B0604020202020204" pitchFamily="34" charset="0"/>
                        </a:rPr>
                        <a:t>1 363 725</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400" u="none" strike="noStrike" dirty="0">
                          <a:effectLst/>
                          <a:latin typeface="Arial" panose="020B0604020202020204" pitchFamily="34" charset="0"/>
                          <a:cs typeface="Arial" panose="020B0604020202020204" pitchFamily="34" charset="0"/>
                        </a:rPr>
                        <a:t>100,0%</a:t>
                      </a:r>
                      <a:endParaRPr lang="fr-FR"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bl>
          </a:graphicData>
        </a:graphic>
      </p:graphicFrame>
      <p:graphicFrame>
        <p:nvGraphicFramePr>
          <p:cNvPr id="4" name="Tableau 3"/>
          <p:cNvGraphicFramePr>
            <a:graphicFrameLocks noGrp="1"/>
          </p:cNvGraphicFramePr>
          <p:nvPr>
            <p:extLst>
              <p:ext uri="{D42A27DB-BD31-4B8C-83A1-F6EECF244321}">
                <p14:modId xmlns:p14="http://schemas.microsoft.com/office/powerpoint/2010/main" val="2196301699"/>
              </p:ext>
            </p:extLst>
          </p:nvPr>
        </p:nvGraphicFramePr>
        <p:xfrm>
          <a:off x="2307032" y="4933385"/>
          <a:ext cx="7609669" cy="1524000"/>
        </p:xfrm>
        <a:graphic>
          <a:graphicData uri="http://schemas.openxmlformats.org/drawingml/2006/table">
            <a:tbl>
              <a:tblPr>
                <a:tableStyleId>{5C22544A-7EE6-4342-B048-85BDC9FD1C3A}</a:tableStyleId>
              </a:tblPr>
              <a:tblGrid>
                <a:gridCol w="3155229"/>
                <a:gridCol w="2227220"/>
                <a:gridCol w="2227220"/>
              </a:tblGrid>
              <a:tr h="190500">
                <a:tc>
                  <a:txBody>
                    <a:bodyPr/>
                    <a:lstStyle/>
                    <a:p>
                      <a:pPr algn="l" fontAlgn="b"/>
                      <a:r>
                        <a:rPr lang="fr-FR" sz="1200" b="0" u="none" strike="noStrike">
                          <a:effectLst/>
                          <a:latin typeface="Arial" panose="020B0604020202020204" pitchFamily="34" charset="0"/>
                          <a:cs typeface="Arial" panose="020B0604020202020204" pitchFamily="34" charset="0"/>
                        </a:rPr>
                        <a:t>Source</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b="0" u="none" strike="noStrike">
                          <a:effectLst/>
                          <a:latin typeface="Arial" panose="020B0604020202020204" pitchFamily="34" charset="0"/>
                          <a:cs typeface="Arial" panose="020B0604020202020204" pitchFamily="34" charset="0"/>
                        </a:rPr>
                        <a:t>Rémunération</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b="0" u="none" strike="noStrike">
                          <a:effectLst/>
                          <a:latin typeface="Arial" panose="020B0604020202020204" pitchFamily="34" charset="0"/>
                          <a:cs typeface="Arial" panose="020B0604020202020204" pitchFamily="34" charset="0"/>
                        </a:rPr>
                        <a:t>Pourcentage</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200" b="0" u="none" strike="noStrike">
                          <a:effectLst/>
                          <a:latin typeface="Arial" panose="020B0604020202020204" pitchFamily="34" charset="0"/>
                          <a:cs typeface="Arial" panose="020B0604020202020204" pitchFamily="34" charset="0"/>
                        </a:rPr>
                        <a:t>SOLDEMEF/Salaire TOFE</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b="0" u="none" strike="noStrike">
                          <a:effectLst/>
                          <a:latin typeface="Arial" panose="020B0604020202020204" pitchFamily="34" charset="0"/>
                          <a:cs typeface="Arial" panose="020B0604020202020204" pitchFamily="34" charset="0"/>
                        </a:rPr>
                        <a:t>       659 762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b="0" u="none" strike="noStrike">
                          <a:effectLst/>
                          <a:latin typeface="Arial" panose="020B0604020202020204" pitchFamily="34" charset="0"/>
                          <a:cs typeface="Arial" panose="020B0604020202020204" pitchFamily="34" charset="0"/>
                        </a:rPr>
                        <a:t>70,0%</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200" b="0" u="none" strike="noStrike">
                          <a:effectLst/>
                          <a:latin typeface="Arial" panose="020B0604020202020204" pitchFamily="34" charset="0"/>
                          <a:cs typeface="Arial" panose="020B0604020202020204" pitchFamily="34" charset="0"/>
                        </a:rPr>
                        <a:t>Sécurité sociale</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b="0" u="none" strike="noStrike">
                          <a:effectLst/>
                          <a:latin typeface="Arial" panose="020B0604020202020204" pitchFamily="34" charset="0"/>
                          <a:cs typeface="Arial" panose="020B0604020202020204" pitchFamily="34" charset="0"/>
                        </a:rPr>
                        <a:t>         11 086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b="0" u="none" strike="noStrike">
                          <a:effectLst/>
                          <a:latin typeface="Arial" panose="020B0604020202020204" pitchFamily="34" charset="0"/>
                          <a:cs typeface="Arial" panose="020B0604020202020204" pitchFamily="34" charset="0"/>
                        </a:rPr>
                        <a:t>1,2%</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200" b="0" u="none" strike="noStrike">
                          <a:effectLst/>
                          <a:latin typeface="Arial" panose="020B0604020202020204" pitchFamily="34" charset="0"/>
                          <a:cs typeface="Arial" panose="020B0604020202020204" pitchFamily="34" charset="0"/>
                        </a:rPr>
                        <a:t>BCI</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b="0" u="none" strike="noStrike">
                          <a:effectLst/>
                          <a:latin typeface="Arial" panose="020B0604020202020204" pitchFamily="34" charset="0"/>
                          <a:cs typeface="Arial" panose="020B0604020202020204" pitchFamily="34" charset="0"/>
                        </a:rPr>
                        <a:t>         22 014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b="0" u="none" strike="noStrike">
                          <a:effectLst/>
                          <a:latin typeface="Arial" panose="020B0604020202020204" pitchFamily="34" charset="0"/>
                          <a:cs typeface="Arial" panose="020B0604020202020204" pitchFamily="34" charset="0"/>
                        </a:rPr>
                        <a:t>2,3%</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200" b="0" u="none" strike="noStrike">
                          <a:effectLst/>
                          <a:latin typeface="Arial" panose="020B0604020202020204" pitchFamily="34" charset="0"/>
                          <a:cs typeface="Arial" panose="020B0604020202020204" pitchFamily="34" charset="0"/>
                        </a:rPr>
                        <a:t>SEB</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b="0" u="none" strike="noStrike">
                          <a:effectLst/>
                          <a:latin typeface="Arial" panose="020B0604020202020204" pitchFamily="34" charset="0"/>
                          <a:cs typeface="Arial" panose="020B0604020202020204" pitchFamily="34" charset="0"/>
                        </a:rPr>
                        <a:t>         87 110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b="0" u="none" strike="noStrike">
                          <a:effectLst/>
                          <a:latin typeface="Arial" panose="020B0604020202020204" pitchFamily="34" charset="0"/>
                          <a:cs typeface="Arial" panose="020B0604020202020204" pitchFamily="34" charset="0"/>
                        </a:rPr>
                        <a:t>9,2%</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200" b="0" u="none" strike="noStrike">
                          <a:effectLst/>
                          <a:latin typeface="Arial" panose="020B0604020202020204" pitchFamily="34" charset="0"/>
                          <a:cs typeface="Arial" panose="020B0604020202020204" pitchFamily="34" charset="0"/>
                        </a:rPr>
                        <a:t>Administration locale</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b="0" u="none" strike="noStrike">
                          <a:effectLst/>
                          <a:latin typeface="Arial" panose="020B0604020202020204" pitchFamily="34" charset="0"/>
                          <a:cs typeface="Arial" panose="020B0604020202020204" pitchFamily="34" charset="0"/>
                        </a:rPr>
                        <a:t>         28 900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b="0" u="none" strike="noStrike">
                          <a:effectLst/>
                          <a:latin typeface="Arial" panose="020B0604020202020204" pitchFamily="34" charset="0"/>
                          <a:cs typeface="Arial" panose="020B0604020202020204" pitchFamily="34" charset="0"/>
                        </a:rPr>
                        <a:t>3,1%</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200" b="0" u="none" strike="noStrike">
                          <a:effectLst/>
                          <a:latin typeface="Arial" panose="020B0604020202020204" pitchFamily="34" charset="0"/>
                          <a:cs typeface="Arial" panose="020B0604020202020204" pitchFamily="34" charset="0"/>
                        </a:rPr>
                        <a:t>ODAC</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b="0" u="none" strike="noStrike">
                          <a:effectLst/>
                          <a:latin typeface="Arial" panose="020B0604020202020204" pitchFamily="34" charset="0"/>
                          <a:cs typeface="Arial" panose="020B0604020202020204" pitchFamily="34" charset="0"/>
                        </a:rPr>
                        <a:t>       133 858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b="0" u="none" strike="noStrike">
                          <a:effectLst/>
                          <a:latin typeface="Arial" panose="020B0604020202020204" pitchFamily="34" charset="0"/>
                          <a:cs typeface="Arial" panose="020B0604020202020204" pitchFamily="34" charset="0"/>
                        </a:rPr>
                        <a:t>14,2%</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190500">
                <a:tc>
                  <a:txBody>
                    <a:bodyPr/>
                    <a:lstStyle/>
                    <a:p>
                      <a:pPr algn="l" fontAlgn="b"/>
                      <a:r>
                        <a:rPr lang="fr-FR" sz="1200" b="0" u="none" strike="noStrike">
                          <a:effectLst/>
                          <a:latin typeface="Arial" panose="020B0604020202020204" pitchFamily="34" charset="0"/>
                          <a:cs typeface="Arial" panose="020B0604020202020204" pitchFamily="34" charset="0"/>
                        </a:rPr>
                        <a:t>Total</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fr-FR" sz="1200" b="0" u="none" strike="noStrike">
                          <a:effectLst/>
                          <a:latin typeface="Arial" panose="020B0604020202020204" pitchFamily="34" charset="0"/>
                          <a:cs typeface="Arial" panose="020B0604020202020204" pitchFamily="34" charset="0"/>
                        </a:rPr>
                        <a:t>       942 730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r" fontAlgn="b"/>
                      <a:r>
                        <a:rPr lang="fr-FR" sz="1200" b="0" u="none" strike="noStrike" dirty="0">
                          <a:effectLst/>
                          <a:latin typeface="Arial" panose="020B0604020202020204" pitchFamily="34" charset="0"/>
                          <a:cs typeface="Arial" panose="020B0604020202020204" pitchFamily="34" charset="0"/>
                        </a:rPr>
                        <a:t>100,0%</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bl>
          </a:graphicData>
        </a:graphic>
      </p:graphicFrame>
      <p:sp>
        <p:nvSpPr>
          <p:cNvPr id="8" name="ZoneTexte 7"/>
          <p:cNvSpPr txBox="1"/>
          <p:nvPr/>
        </p:nvSpPr>
        <p:spPr>
          <a:xfrm>
            <a:off x="137271" y="3945584"/>
            <a:ext cx="11612657" cy="923330"/>
          </a:xfrm>
          <a:prstGeom prst="rect">
            <a:avLst/>
          </a:prstGeom>
          <a:solidFill>
            <a:schemeClr val="bg1">
              <a:lumMod val="95000"/>
            </a:schemeClr>
          </a:solidFill>
          <a:ln>
            <a:solidFill>
              <a:schemeClr val="accent1"/>
            </a:solidFill>
          </a:ln>
        </p:spPr>
        <p:txBody>
          <a:bodyPr wrap="square" rtlCol="0">
            <a:spAutoFit/>
          </a:bodyPr>
          <a:lstStyle/>
          <a:p>
            <a:pPr algn="just"/>
            <a:r>
              <a:rPr lang="fr-FR" dirty="0" smtClean="0">
                <a:latin typeface="Arial" panose="020B0604020202020204" pitchFamily="34" charset="0"/>
                <a:cs typeface="Arial" panose="020B0604020202020204" pitchFamily="34" charset="0"/>
              </a:rPr>
              <a:t>En 2018, les rémunérations des employés sont issues principalement des rémunérations retracées dans le TOFE (70%) qui sont fournies dans les détails dans les dépenses de personnel de la Fonction publique. Les ODAC (14,2%) viennent en deuxième position </a:t>
            </a:r>
            <a:endParaRPr lang="fr-FR"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15257385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127725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5</a:t>
            </a:r>
            <a:r>
              <a:rPr lang="fr-FR" sz="4400" b="1" dirty="0" smtClean="0">
                <a:latin typeface="Times New Roman" panose="02020603050405020304" pitchFamily="18" charset="0"/>
                <a:cs typeface="Times New Roman" panose="02020603050405020304" pitchFamily="18" charset="0"/>
              </a:rPr>
              <a:t>. </a:t>
            </a:r>
            <a:r>
              <a:rPr lang="fr-FR" sz="4400" dirty="0">
                <a:latin typeface="Times New Roman" panose="02020603050405020304" pitchFamily="18" charset="0"/>
                <a:cs typeface="Times New Roman" panose="02020603050405020304" pitchFamily="18" charset="0"/>
              </a:rPr>
              <a:t>Traitement de synthèse et résultats</a:t>
            </a:r>
          </a:p>
          <a:p>
            <a:pPr algn="ctr"/>
            <a:endParaRPr lang="fr-FR" sz="3200" b="1" dirty="0">
              <a:latin typeface="Times New Roman" panose="02020603050405020304" pitchFamily="18" charset="0"/>
              <a:cs typeface="Times New Roman" panose="02020603050405020304" pitchFamily="18" charset="0"/>
            </a:endParaRPr>
          </a:p>
        </p:txBody>
      </p:sp>
      <p:sp>
        <p:nvSpPr>
          <p:cNvPr id="7" name="ZoneTexte 6"/>
          <p:cNvSpPr txBox="1"/>
          <p:nvPr/>
        </p:nvSpPr>
        <p:spPr>
          <a:xfrm>
            <a:off x="305539" y="1441342"/>
            <a:ext cx="11612657" cy="1200329"/>
          </a:xfrm>
          <a:prstGeom prst="rect">
            <a:avLst/>
          </a:prstGeom>
          <a:solidFill>
            <a:schemeClr val="bg1">
              <a:lumMod val="95000"/>
            </a:schemeClr>
          </a:solidFill>
          <a:ln>
            <a:solidFill>
              <a:schemeClr val="accent1"/>
            </a:solidFill>
          </a:ln>
        </p:spPr>
        <p:txBody>
          <a:bodyPr wrap="square" rtlCol="0">
            <a:spAutoFit/>
          </a:bodyPr>
          <a:lstStyle/>
          <a:p>
            <a:pPr algn="just"/>
            <a:r>
              <a:rPr lang="fr-FR" dirty="0" smtClean="0">
                <a:latin typeface="Arial" panose="020B0604020202020204" pitchFamily="34" charset="0"/>
                <a:cs typeface="Arial" panose="020B0604020202020204" pitchFamily="34" charset="0"/>
              </a:rPr>
              <a:t>Les taxes nettes sur les produits en 2018 sont évaluées à 1 133,3 milliards FCFA (8,8% du PIB), composées des taxes sur les produits (1 349,8 milliards FCFA) et des subventions (-216,5 milliards). Les taxes sur les produits sont principalement issues de la source TOFE (99%) et sont dominées par la TVA (57,0%) et les droits de douane (24,5%).</a:t>
            </a:r>
            <a:endParaRPr lang="fr-FR" dirty="0">
              <a:latin typeface="Arial" panose="020B0604020202020204" pitchFamily="34" charset="0"/>
              <a:cs typeface="Arial" panose="020B0604020202020204" pitchFamily="34"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2699326172"/>
              </p:ext>
            </p:extLst>
          </p:nvPr>
        </p:nvGraphicFramePr>
        <p:xfrm>
          <a:off x="1608191" y="3210681"/>
          <a:ext cx="8367496" cy="2350770"/>
        </p:xfrm>
        <a:graphic>
          <a:graphicData uri="http://schemas.openxmlformats.org/drawingml/2006/table">
            <a:tbl>
              <a:tblPr>
                <a:tableStyleId>{5C22544A-7EE6-4342-B048-85BDC9FD1C3A}</a:tableStyleId>
              </a:tblPr>
              <a:tblGrid>
                <a:gridCol w="2323529"/>
                <a:gridCol w="1377669"/>
                <a:gridCol w="1666535"/>
                <a:gridCol w="1563642"/>
                <a:gridCol w="1436121"/>
              </a:tblGrid>
              <a:tr h="752475">
                <a:tc>
                  <a:txBody>
                    <a:bodyPr/>
                    <a:lstStyle/>
                    <a:p>
                      <a:pPr algn="just" fontAlgn="b"/>
                      <a:r>
                        <a:rPr lang="fr-FR" sz="1200" u="none" strike="noStrike" dirty="0">
                          <a:effectLst/>
                          <a:latin typeface="Arial" panose="020B0604020202020204" pitchFamily="34" charset="0"/>
                          <a:cs typeface="Arial" panose="020B0604020202020204" pitchFamily="34" charset="0"/>
                        </a:rPr>
                        <a:t> </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TOFE</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rtl="0" fontAlgn="b"/>
                      <a:r>
                        <a:rPr lang="fr-FR" sz="1200" u="none" strike="noStrike" dirty="0">
                          <a:effectLst/>
                          <a:latin typeface="Arial" panose="020B0604020202020204" pitchFamily="34" charset="0"/>
                          <a:cs typeface="Arial" panose="020B0604020202020204" pitchFamily="34" charset="0"/>
                        </a:rPr>
                        <a:t>Collectivités territoriales </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rtl="0" fontAlgn="b"/>
                      <a:r>
                        <a:rPr lang="fr-FR" sz="1200" u="none" strike="noStrike">
                          <a:effectLst/>
                          <a:latin typeface="Arial" panose="020B0604020202020204" pitchFamily="34" charset="0"/>
                          <a:cs typeface="Arial" panose="020B0604020202020204" pitchFamily="34" charset="0"/>
                        </a:rPr>
                        <a:t>SEB et états financiers entreprises</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dirty="0">
                          <a:effectLst/>
                          <a:latin typeface="Arial" panose="020B0604020202020204" pitchFamily="34" charset="0"/>
                          <a:cs typeface="Arial" panose="020B0604020202020204" pitchFamily="34" charset="0"/>
                        </a:rPr>
                        <a:t>Total</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r h="390525">
                <a:tc>
                  <a:txBody>
                    <a:bodyPr/>
                    <a:lstStyle/>
                    <a:p>
                      <a:pPr algn="just" fontAlgn="b"/>
                      <a:r>
                        <a:rPr lang="fr-FR" sz="1200" u="none" strike="noStrike">
                          <a:effectLst/>
                          <a:latin typeface="Arial" panose="020B0604020202020204" pitchFamily="34" charset="0"/>
                          <a:cs typeface="Arial" panose="020B0604020202020204" pitchFamily="34" charset="0"/>
                        </a:rPr>
                        <a:t>TVA</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       769 948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       769 948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209550">
                <a:tc>
                  <a:txBody>
                    <a:bodyPr/>
                    <a:lstStyle/>
                    <a:p>
                      <a:pPr algn="just" fontAlgn="b"/>
                      <a:r>
                        <a:rPr lang="fr-FR" sz="1200" u="none" strike="noStrike">
                          <a:effectLst/>
                          <a:latin typeface="Arial" panose="020B0604020202020204" pitchFamily="34" charset="0"/>
                          <a:cs typeface="Arial" panose="020B0604020202020204" pitchFamily="34" charset="0"/>
                        </a:rPr>
                        <a:t>Droits de douane</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       330 249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       330 249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209550">
                <a:tc>
                  <a:txBody>
                    <a:bodyPr/>
                    <a:lstStyle/>
                    <a:p>
                      <a:pPr algn="just" fontAlgn="b"/>
                      <a:r>
                        <a:rPr lang="fr-FR" sz="1200" u="none" strike="noStrike">
                          <a:effectLst/>
                          <a:latin typeface="Arial" panose="020B0604020202020204" pitchFamily="34" charset="0"/>
                          <a:cs typeface="Arial" panose="020B0604020202020204" pitchFamily="34" charset="0"/>
                        </a:rPr>
                        <a:t>Autres taxes sur les produits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       237 133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                12 461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u="none" strike="noStrike">
                          <a:effectLst/>
                          <a:latin typeface="Arial" panose="020B0604020202020204" pitchFamily="34" charset="0"/>
                          <a:cs typeface="Arial" panose="020B0604020202020204" pitchFamily="34" charset="0"/>
                        </a:rPr>
                        <a:t>       249 594   </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r>
              <a:tr h="209550">
                <a:tc>
                  <a:txBody>
                    <a:bodyPr/>
                    <a:lstStyle/>
                    <a:p>
                      <a:pPr algn="just" fontAlgn="b"/>
                      <a:r>
                        <a:rPr lang="fr-FR" sz="1200" b="1" u="none" strike="noStrike" dirty="0">
                          <a:effectLst/>
                          <a:latin typeface="Arial" panose="020B0604020202020204" pitchFamily="34" charset="0"/>
                          <a:cs typeface="Arial" panose="020B0604020202020204" pitchFamily="34" charset="0"/>
                        </a:rPr>
                        <a:t>Sous-total : Taxes sur les produits</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b="1" u="none" strike="noStrike" dirty="0">
                          <a:effectLst/>
                          <a:latin typeface="Arial" panose="020B0604020202020204" pitchFamily="34" charset="0"/>
                          <a:cs typeface="Arial" panose="020B0604020202020204" pitchFamily="34" charset="0"/>
                        </a:rPr>
                        <a:t>    1 337 330   </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b="1" u="none" strike="noStrike">
                          <a:effectLst/>
                          <a:latin typeface="Arial" panose="020B0604020202020204" pitchFamily="34" charset="0"/>
                          <a:cs typeface="Arial" panose="020B0604020202020204" pitchFamily="34" charset="0"/>
                        </a:rPr>
                        <a:t>                12 461   </a:t>
                      </a:r>
                      <a:endParaRPr lang="fr-FR"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b="1" u="none" strike="noStrike" dirty="0">
                          <a:effectLst/>
                          <a:latin typeface="Arial" panose="020B0604020202020204" pitchFamily="34" charset="0"/>
                          <a:cs typeface="Arial" panose="020B0604020202020204" pitchFamily="34" charset="0"/>
                        </a:rPr>
                        <a:t>                       </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b="1" u="none" strike="noStrike" dirty="0">
                          <a:effectLst/>
                          <a:latin typeface="Arial" panose="020B0604020202020204" pitchFamily="34" charset="0"/>
                          <a:cs typeface="Arial" panose="020B0604020202020204" pitchFamily="34" charset="0"/>
                        </a:rPr>
                        <a:t>   1 349 790   </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r h="209550">
                <a:tc>
                  <a:txBody>
                    <a:bodyPr/>
                    <a:lstStyle/>
                    <a:p>
                      <a:pPr algn="just" fontAlgn="b"/>
                      <a:r>
                        <a:rPr lang="fr-FR" sz="1200" b="1" u="none" strike="noStrike">
                          <a:effectLst/>
                          <a:latin typeface="Arial" panose="020B0604020202020204" pitchFamily="34" charset="0"/>
                          <a:cs typeface="Arial" panose="020B0604020202020204" pitchFamily="34" charset="0"/>
                        </a:rPr>
                        <a:t>Subvention</a:t>
                      </a:r>
                      <a:endParaRPr lang="fr-FR" sz="12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b="1" u="none" strike="noStrike" dirty="0">
                          <a:effectLst/>
                          <a:latin typeface="Arial" panose="020B0604020202020204" pitchFamily="34" charset="0"/>
                          <a:cs typeface="Arial" panose="020B0604020202020204" pitchFamily="34" charset="0"/>
                        </a:rPr>
                        <a:t> </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b="1" u="none" strike="noStrike" dirty="0">
                          <a:effectLst/>
                          <a:latin typeface="Arial" panose="020B0604020202020204" pitchFamily="34" charset="0"/>
                          <a:cs typeface="Arial" panose="020B0604020202020204" pitchFamily="34" charset="0"/>
                        </a:rPr>
                        <a:t> </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fr-FR" sz="1200" b="1" u="none" strike="noStrike" dirty="0" smtClean="0">
                          <a:effectLst/>
                          <a:latin typeface="Arial" panose="020B0604020202020204" pitchFamily="34" charset="0"/>
                          <a:cs typeface="Arial" panose="020B0604020202020204" pitchFamily="34" charset="0"/>
                        </a:rPr>
                        <a:t>-216 479</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200" b="1" u="none" strike="noStrike" dirty="0" smtClean="0">
                          <a:effectLst/>
                          <a:latin typeface="Arial" panose="020B0604020202020204" pitchFamily="34" charset="0"/>
                          <a:cs typeface="Arial" panose="020B0604020202020204" pitchFamily="34" charset="0"/>
                        </a:rPr>
                        <a:t>    -216  479</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r h="209550">
                <a:tc>
                  <a:txBody>
                    <a:bodyPr/>
                    <a:lstStyle/>
                    <a:p>
                      <a:pPr algn="just" fontAlgn="b"/>
                      <a:r>
                        <a:rPr lang="fr-FR" sz="1400" b="1" u="none" strike="noStrike" dirty="0">
                          <a:effectLst/>
                          <a:latin typeface="Arial" panose="020B0604020202020204" pitchFamily="34" charset="0"/>
                          <a:cs typeface="Arial" panose="020B0604020202020204" pitchFamily="34" charset="0"/>
                        </a:rPr>
                        <a:t>Total</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400" b="1" u="none" strike="noStrike" dirty="0">
                          <a:effectLst/>
                          <a:latin typeface="Arial" panose="020B0604020202020204" pitchFamily="34" charset="0"/>
                          <a:cs typeface="Arial" panose="020B0604020202020204" pitchFamily="34" charset="0"/>
                        </a:rPr>
                        <a:t>    1 337 330   </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400" b="1" u="none" strike="noStrike" dirty="0">
                          <a:effectLst/>
                          <a:latin typeface="Arial" panose="020B0604020202020204" pitchFamily="34" charset="0"/>
                          <a:cs typeface="Arial" panose="020B0604020202020204" pitchFamily="34" charset="0"/>
                        </a:rPr>
                        <a:t>                12 461   </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400" b="1" u="none" strike="noStrike" dirty="0" smtClean="0">
                          <a:effectLst/>
                          <a:latin typeface="Arial" panose="020B0604020202020204" pitchFamily="34" charset="0"/>
                          <a:cs typeface="Arial" panose="020B0604020202020204" pitchFamily="34" charset="0"/>
                        </a:rPr>
                        <a:t>         -216 479</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just" fontAlgn="b"/>
                      <a:r>
                        <a:rPr lang="fr-FR" sz="1400" b="1" u="none" strike="noStrike" dirty="0">
                          <a:effectLst/>
                          <a:latin typeface="Arial" panose="020B0604020202020204" pitchFamily="34" charset="0"/>
                          <a:cs typeface="Arial" panose="020B0604020202020204" pitchFamily="34" charset="0"/>
                        </a:rPr>
                        <a:t>   </a:t>
                      </a:r>
                      <a:r>
                        <a:rPr lang="fr-FR" sz="1400" b="1" u="none" strike="noStrike" dirty="0" smtClean="0">
                          <a:effectLst/>
                          <a:latin typeface="Arial" panose="020B0604020202020204" pitchFamily="34" charset="0"/>
                          <a:cs typeface="Arial" panose="020B0604020202020204" pitchFamily="34" charset="0"/>
                        </a:rPr>
                        <a:t>1 133 298</a:t>
                      </a:r>
                      <a:endParaRPr lang="fr-FR"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bl>
          </a:graphicData>
        </a:graphic>
      </p:graphicFrame>
      <p:sp>
        <p:nvSpPr>
          <p:cNvPr id="3" name="Espace réservé du numéro de diapositive 2"/>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4665526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17653" y="1987621"/>
            <a:ext cx="9521581" cy="2554545"/>
          </a:xfrm>
          <a:prstGeom prst="rect">
            <a:avLst/>
          </a:prstGeom>
          <a:noFill/>
        </p:spPr>
        <p:txBody>
          <a:bodyPr wrap="none" lIns="91440" tIns="45720" rIns="91440" bIns="45720">
            <a:spAutoFit/>
          </a:bodyPr>
          <a:lstStyle/>
          <a:p>
            <a:pPr algn="ctr"/>
            <a:r>
              <a:rPr lang="fr-FR" sz="8000" b="1" cap="none" spc="0" dirty="0"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MERCI DE VOTRE </a:t>
            </a:r>
          </a:p>
          <a:p>
            <a:pPr algn="ctr"/>
            <a:r>
              <a:rPr lang="fr-FR" sz="8000" b="1" cap="none" spc="0" dirty="0"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ATTENTION</a:t>
            </a:r>
            <a:endParaRPr lang="fr-FR" sz="8000" b="1" cap="none" spc="0" dirty="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endParaRP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12590910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1016001" y="0"/>
            <a:ext cx="10479313" cy="9144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smtClean="0">
                <a:latin typeface="Times New Roman" panose="02020603050405020304" pitchFamily="18" charset="0"/>
                <a:cs typeface="Times New Roman" panose="02020603050405020304" pitchFamily="18" charset="0"/>
              </a:rPr>
              <a:t>1. Introduction</a:t>
            </a:r>
            <a:endParaRPr lang="fr-FR" sz="4400" b="1" dirty="0">
              <a:latin typeface="Times New Roman" panose="02020603050405020304" pitchFamily="18" charset="0"/>
              <a:cs typeface="Times New Roman" panose="02020603050405020304" pitchFamily="18" charset="0"/>
            </a:endParaRPr>
          </a:p>
        </p:txBody>
      </p:sp>
      <p:sp>
        <p:nvSpPr>
          <p:cNvPr id="11" name="Rectangle 10"/>
          <p:cNvSpPr/>
          <p:nvPr/>
        </p:nvSpPr>
        <p:spPr>
          <a:xfrm>
            <a:off x="717227" y="1291425"/>
            <a:ext cx="11076858" cy="1754326"/>
          </a:xfrm>
          <a:prstGeom prst="rect">
            <a:avLst/>
          </a:prstGeom>
          <a:solidFill>
            <a:schemeClr val="bg1">
              <a:lumMod val="95000"/>
            </a:schemeClr>
          </a:solidFill>
          <a:ln>
            <a:solidFill>
              <a:schemeClr val="accent1"/>
            </a:solidFill>
          </a:ln>
        </p:spPr>
        <p:txBody>
          <a:bodyPr wrap="square">
            <a:spAutoFit/>
          </a:bodyPr>
          <a:lstStyle/>
          <a:p>
            <a:pPr algn="just">
              <a:lnSpc>
                <a:spcPct val="150000"/>
              </a:lnSpc>
              <a:spcAft>
                <a:spcPts val="800"/>
              </a:spcAft>
            </a:pPr>
            <a:r>
              <a:rPr lang="fr-FR" dirty="0">
                <a:latin typeface="Arial" panose="020B0604020202020204" pitchFamily="34" charset="0"/>
                <a:ea typeface="Calibri" panose="020F0502020204030204" pitchFamily="34" charset="0"/>
                <a:cs typeface="Arial" panose="020B0604020202020204" pitchFamily="34" charset="0"/>
              </a:rPr>
              <a:t>Les finances publiques ont connu des évolutions notables. </a:t>
            </a:r>
            <a:r>
              <a:rPr lang="fr-FR" dirty="0" smtClean="0">
                <a:latin typeface="Arial" panose="020B0604020202020204" pitchFamily="34" charset="0"/>
                <a:ea typeface="Calibri" panose="020F0502020204030204" pitchFamily="34" charset="0"/>
                <a:cs typeface="Arial" panose="020B0604020202020204" pitchFamily="34" charset="0"/>
              </a:rPr>
              <a:t>La mise </a:t>
            </a:r>
            <a:r>
              <a:rPr lang="fr-FR" dirty="0">
                <a:latin typeface="Arial" panose="020B0604020202020204" pitchFamily="34" charset="0"/>
                <a:ea typeface="Calibri" panose="020F0502020204030204" pitchFamily="34" charset="0"/>
                <a:cs typeface="Arial" panose="020B0604020202020204" pitchFamily="34" charset="0"/>
              </a:rPr>
              <a:t>en place des finances publiques modernes est réalisée à partir du XIXème </a:t>
            </a:r>
            <a:r>
              <a:rPr lang="fr-FR" dirty="0" smtClean="0">
                <a:latin typeface="Arial" panose="020B0604020202020204" pitchFamily="34" charset="0"/>
                <a:ea typeface="Calibri" panose="020F0502020204030204" pitchFamily="34" charset="0"/>
                <a:cs typeface="Arial" panose="020B0604020202020204" pitchFamily="34" charset="0"/>
              </a:rPr>
              <a:t>siècle et elles peuvent </a:t>
            </a:r>
            <a:r>
              <a:rPr lang="fr-FR" dirty="0">
                <a:latin typeface="Arial" panose="020B0604020202020204" pitchFamily="34" charset="0"/>
                <a:ea typeface="Calibri" panose="020F0502020204030204" pitchFamily="34" charset="0"/>
                <a:cs typeface="Arial" panose="020B0604020202020204" pitchFamily="34" charset="0"/>
              </a:rPr>
              <a:t>être </a:t>
            </a:r>
            <a:r>
              <a:rPr lang="fr-FR" dirty="0" smtClean="0">
                <a:latin typeface="Arial" panose="020B0604020202020204" pitchFamily="34" charset="0"/>
                <a:ea typeface="Calibri" panose="020F0502020204030204" pitchFamily="34" charset="0"/>
                <a:cs typeface="Arial" panose="020B0604020202020204" pitchFamily="34" charset="0"/>
              </a:rPr>
              <a:t>définies </a:t>
            </a:r>
            <a:r>
              <a:rPr lang="fr-FR" dirty="0">
                <a:latin typeface="Arial" panose="020B0604020202020204" pitchFamily="34" charset="0"/>
                <a:ea typeface="Calibri" panose="020F0502020204030204" pitchFamily="34" charset="0"/>
                <a:cs typeface="Arial" panose="020B0604020202020204" pitchFamily="34" charset="0"/>
              </a:rPr>
              <a:t>comme </a:t>
            </a:r>
            <a:r>
              <a:rPr lang="fr-FR" dirty="0" smtClean="0">
                <a:latin typeface="Arial" panose="020B0604020202020204" pitchFamily="34" charset="0"/>
                <a:ea typeface="Calibri" panose="020F0502020204030204" pitchFamily="34" charset="0"/>
                <a:cs typeface="Arial" panose="020B0604020202020204" pitchFamily="34" charset="0"/>
              </a:rPr>
              <a:t>le regroupement </a:t>
            </a:r>
            <a:r>
              <a:rPr lang="fr-FR" dirty="0">
                <a:latin typeface="Arial" panose="020B0604020202020204" pitchFamily="34" charset="0"/>
                <a:ea typeface="Calibri" panose="020F0502020204030204" pitchFamily="34" charset="0"/>
                <a:cs typeface="Arial" panose="020B0604020202020204" pitchFamily="34" charset="0"/>
              </a:rPr>
              <a:t>de toutes les finances </a:t>
            </a:r>
            <a:r>
              <a:rPr lang="fr-FR" dirty="0" smtClean="0">
                <a:latin typeface="Arial" panose="020B0604020202020204" pitchFamily="34" charset="0"/>
                <a:ea typeface="Calibri" panose="020F0502020204030204" pitchFamily="34" charset="0"/>
                <a:cs typeface="Arial" panose="020B0604020202020204" pitchFamily="34" charset="0"/>
              </a:rPr>
              <a:t>des personnes </a:t>
            </a:r>
            <a:r>
              <a:rPr lang="fr-FR" dirty="0">
                <a:latin typeface="Arial" panose="020B0604020202020204" pitchFamily="34" charset="0"/>
                <a:ea typeface="Calibri" panose="020F0502020204030204" pitchFamily="34" charset="0"/>
                <a:cs typeface="Arial" panose="020B0604020202020204" pitchFamily="34" charset="0"/>
              </a:rPr>
              <a:t>morales de droit </a:t>
            </a:r>
            <a:r>
              <a:rPr lang="fr-FR" dirty="0" smtClean="0">
                <a:latin typeface="Arial" panose="020B0604020202020204" pitchFamily="34" charset="0"/>
                <a:ea typeface="Calibri" panose="020F0502020204030204" pitchFamily="34" charset="0"/>
                <a:cs typeface="Arial" panose="020B0604020202020204" pitchFamily="34" charset="0"/>
              </a:rPr>
              <a:t>public </a:t>
            </a:r>
            <a:r>
              <a:rPr lang="fr-FR" dirty="0">
                <a:latin typeface="Arial" panose="020B0604020202020204" pitchFamily="34" charset="0"/>
                <a:ea typeface="Calibri" panose="020F0502020204030204" pitchFamily="34" charset="0"/>
                <a:cs typeface="Arial" panose="020B0604020202020204" pitchFamily="34" charset="0"/>
              </a:rPr>
              <a:t>(finances de l’Etat, des communes, des établissements publics (marchands et non marchands), etc.) </a:t>
            </a:r>
            <a:r>
              <a:rPr lang="fr-FR" dirty="0" smtClean="0">
                <a:latin typeface="Arial" panose="020B0604020202020204" pitchFamily="34" charset="0"/>
                <a:ea typeface="Calibri" panose="020F0502020204030204" pitchFamily="34" charset="0"/>
                <a:cs typeface="Arial" panose="020B0604020202020204" pitchFamily="34" charset="0"/>
              </a:rPr>
              <a:t>(secteur public). </a:t>
            </a:r>
            <a:endParaRPr lang="fr-FR"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Rectangle 6"/>
          <p:cNvSpPr/>
          <p:nvPr/>
        </p:nvSpPr>
        <p:spPr>
          <a:xfrm>
            <a:off x="717226" y="3270825"/>
            <a:ext cx="11076859" cy="646331"/>
          </a:xfrm>
          <a:prstGeom prst="rect">
            <a:avLst/>
          </a:prstGeom>
          <a:solidFill>
            <a:schemeClr val="bg1">
              <a:lumMod val="95000"/>
            </a:schemeClr>
          </a:solidFill>
          <a:ln>
            <a:solidFill>
              <a:schemeClr val="accent1"/>
            </a:solidFill>
          </a:ln>
        </p:spPr>
        <p:txBody>
          <a:bodyPr wrap="square">
            <a:spAutoFit/>
          </a:bodyPr>
          <a:lstStyle/>
          <a:p>
            <a:pPr algn="just"/>
            <a:r>
              <a:rPr lang="fr-FR" dirty="0">
                <a:latin typeface="Arial" panose="020B0604020202020204" pitchFamily="34" charset="0"/>
                <a:cs typeface="Arial" panose="020B0604020202020204" pitchFamily="34" charset="0"/>
              </a:rPr>
              <a:t>Les statistiques de finances publiques (SFP) mesurent les activités financières du secteur public (Administrations publiques et sociétés publiques (établissements publics marchands)) d’une économie. </a:t>
            </a:r>
          </a:p>
        </p:txBody>
      </p:sp>
      <p:sp>
        <p:nvSpPr>
          <p:cNvPr id="8" name="ZoneTexte 7"/>
          <p:cNvSpPr txBox="1"/>
          <p:nvPr/>
        </p:nvSpPr>
        <p:spPr>
          <a:xfrm>
            <a:off x="717227" y="4392931"/>
            <a:ext cx="11076859" cy="1200329"/>
          </a:xfrm>
          <a:prstGeom prst="rect">
            <a:avLst/>
          </a:prstGeom>
          <a:solidFill>
            <a:schemeClr val="bg1">
              <a:lumMod val="95000"/>
            </a:schemeClr>
          </a:solidFill>
          <a:ln>
            <a:solidFill>
              <a:schemeClr val="accent1"/>
            </a:solidFill>
          </a:ln>
        </p:spPr>
        <p:txBody>
          <a:bodyPr wrap="square" rtlCol="0">
            <a:spAutoFit/>
          </a:bodyPr>
          <a:lstStyle/>
          <a:p>
            <a:pPr algn="just"/>
            <a:r>
              <a:rPr lang="fr-FR" dirty="0" smtClean="0">
                <a:latin typeface="Arial" panose="020B0604020202020204" pitchFamily="34" charset="0"/>
                <a:cs typeface="Arial" panose="020B0604020202020204" pitchFamily="34" charset="0"/>
              </a:rPr>
              <a:t>Les statistiques des finances publiques sont utilisées pour la détermination des </a:t>
            </a:r>
            <a:r>
              <a:rPr lang="fr-FR" dirty="0">
                <a:latin typeface="Arial" panose="020B0604020202020204" pitchFamily="34" charset="0"/>
                <a:cs typeface="Arial" panose="020B0604020202020204" pitchFamily="34" charset="0"/>
              </a:rPr>
              <a:t>comptes de branches du secteur des </a:t>
            </a:r>
            <a:r>
              <a:rPr lang="fr-FR" dirty="0" smtClean="0">
                <a:latin typeface="Arial" panose="020B0604020202020204" pitchFamily="34" charset="0"/>
                <a:cs typeface="Arial" panose="020B0604020202020204" pitchFamily="34" charset="0"/>
              </a:rPr>
              <a:t>Administrations publiques (APU) </a:t>
            </a:r>
            <a:r>
              <a:rPr lang="fr-FR" dirty="0">
                <a:latin typeface="Arial" panose="020B0604020202020204" pitchFamily="34" charset="0"/>
                <a:cs typeface="Arial" panose="020B0604020202020204" pitchFamily="34" charset="0"/>
              </a:rPr>
              <a:t>et les équilibres ressources-emplois des produits ainsi que  l’élaboration des comptes </a:t>
            </a:r>
            <a:r>
              <a:rPr lang="fr-FR" dirty="0" smtClean="0">
                <a:latin typeface="Arial" panose="020B0604020202020204" pitchFamily="34" charset="0"/>
                <a:cs typeface="Arial" panose="020B0604020202020204" pitchFamily="34" charset="0"/>
              </a:rPr>
              <a:t>de secteurs. Elles servent à établir les taxes nettes de subventions sur les produits qui sont une composante importante du PIB. </a:t>
            </a: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560570445"/>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1016001" y="0"/>
            <a:ext cx="10479313" cy="9144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2</a:t>
            </a:r>
            <a:r>
              <a:rPr lang="fr-FR" sz="4400" b="1" dirty="0" smtClean="0">
                <a:latin typeface="Times New Roman" panose="02020603050405020304" pitchFamily="18" charset="0"/>
                <a:cs typeface="Times New Roman" panose="02020603050405020304" pitchFamily="18" charset="0"/>
              </a:rPr>
              <a:t>. Champ des APU</a:t>
            </a:r>
            <a:endParaRPr lang="fr-FR" sz="4400" b="1" dirty="0">
              <a:latin typeface="Times New Roman" panose="02020603050405020304" pitchFamily="18" charset="0"/>
              <a:cs typeface="Times New Roman" panose="02020603050405020304" pitchFamily="18" charset="0"/>
            </a:endParaRPr>
          </a:p>
        </p:txBody>
      </p:sp>
      <p:sp>
        <p:nvSpPr>
          <p:cNvPr id="5" name="Rectangle 3"/>
          <p:cNvSpPr>
            <a:spLocks noChangeArrowheads="1"/>
          </p:cNvSpPr>
          <p:nvPr/>
        </p:nvSpPr>
        <p:spPr bwMode="auto">
          <a:xfrm>
            <a:off x="899886" y="1561681"/>
            <a:ext cx="10711541" cy="646331"/>
          </a:xfrm>
          <a:prstGeom prst="rect">
            <a:avLst/>
          </a:prstGeom>
          <a:solidFill>
            <a:schemeClr val="bg1">
              <a:lumMod val="95000"/>
            </a:schemeClr>
          </a:solidFill>
          <a:ln w="9525">
            <a:solidFill>
              <a:schemeClr val="accent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Les administrations </a:t>
            </a:r>
            <a:r>
              <a:rPr kumimoji="0" lang="fr-FR" b="0" i="0" u="none" strike="noStrike" cap="none" normalizeH="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publiques (APU)</a:t>
            </a:r>
            <a:r>
              <a:rPr kumimoji="0" lang="fr-FR" b="0" i="0" u="none" strike="noStrike" cap="none" normalizeH="0" baseline="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 se distinguent des autres secteurs institutionnels par leur fonction et leur financement. </a:t>
            </a:r>
            <a:endParaRPr lang="fr-FR" dirty="0">
              <a:latin typeface="Arial" panose="020B0604020202020204" pitchFamily="34" charset="0"/>
              <a:ea typeface="Times New Roman" pitchFamily="18" charset="0"/>
              <a:cs typeface="Arial" panose="020B0604020202020204" pitchFamily="34" charset="0"/>
            </a:endParaRPr>
          </a:p>
        </p:txBody>
      </p:sp>
      <p:sp>
        <p:nvSpPr>
          <p:cNvPr id="6" name="Rectangle 5"/>
          <p:cNvSpPr/>
          <p:nvPr/>
        </p:nvSpPr>
        <p:spPr>
          <a:xfrm>
            <a:off x="899886" y="2855293"/>
            <a:ext cx="10711541" cy="646331"/>
          </a:xfrm>
          <a:prstGeom prst="rect">
            <a:avLst/>
          </a:prstGeom>
          <a:solidFill>
            <a:schemeClr val="bg1">
              <a:lumMod val="95000"/>
            </a:schemeClr>
          </a:solidFill>
          <a:ln>
            <a:solidFill>
              <a:schemeClr val="accent1"/>
            </a:solidFill>
          </a:ln>
        </p:spPr>
        <p:txBody>
          <a:bodyPr wrap="square">
            <a:spAutoFit/>
          </a:bodyPr>
          <a:lstStyle/>
          <a:p>
            <a:pPr lvl="0" indent="450850" algn="just" fontAlgn="base">
              <a:spcBef>
                <a:spcPct val="0"/>
              </a:spcBef>
              <a:spcAft>
                <a:spcPct val="0"/>
              </a:spcAft>
            </a:pPr>
            <a:r>
              <a:rPr kumimoji="0" lang="fr-FR" b="0" i="0" u="none" strike="noStrike" cap="none" normalizeH="0" baseline="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Elles ont pour objet principal de rendre à la collectivité, des services non marchands financés par des prélèvements obligatoires.</a:t>
            </a:r>
            <a:endParaRPr kumimoji="0" lang="fr-FR"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949458980"/>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899886" y="0"/>
            <a:ext cx="10479313" cy="9144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2</a:t>
            </a:r>
            <a:r>
              <a:rPr lang="fr-FR" sz="4400" b="1" dirty="0" smtClean="0">
                <a:latin typeface="Times New Roman" panose="02020603050405020304" pitchFamily="18" charset="0"/>
                <a:cs typeface="Times New Roman" panose="02020603050405020304" pitchFamily="18" charset="0"/>
              </a:rPr>
              <a:t>. Champ des APU</a:t>
            </a:r>
            <a:endParaRPr lang="fr-FR" sz="4400" b="1" dirty="0">
              <a:latin typeface="Times New Roman" panose="02020603050405020304" pitchFamily="18" charset="0"/>
              <a:cs typeface="Times New Roman" panose="02020603050405020304" pitchFamily="18" charset="0"/>
            </a:endParaRPr>
          </a:p>
        </p:txBody>
      </p:sp>
      <p:sp>
        <p:nvSpPr>
          <p:cNvPr id="7" name="Rectangle 3"/>
          <p:cNvSpPr>
            <a:spLocks noChangeArrowheads="1"/>
          </p:cNvSpPr>
          <p:nvPr/>
        </p:nvSpPr>
        <p:spPr bwMode="auto">
          <a:xfrm>
            <a:off x="783773" y="973296"/>
            <a:ext cx="10711541" cy="4247317"/>
          </a:xfrm>
          <a:prstGeom prst="rect">
            <a:avLst/>
          </a:prstGeom>
          <a:solidFill>
            <a:schemeClr val="bg1">
              <a:lumMod val="95000"/>
            </a:schemeClr>
          </a:solidFill>
          <a:ln w="9525">
            <a:solidFill>
              <a:schemeClr val="accent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Au Sénégal, les </a:t>
            </a:r>
            <a:r>
              <a:rPr kumimoji="0" lang="fr-FR" b="0" i="0" u="none" strike="noStrike" cap="none" normalizeH="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APU sont réparties en 3 sous-secteurs :</a:t>
            </a:r>
          </a:p>
          <a:p>
            <a:pPr marL="0" marR="0" lvl="0" indent="450850" algn="just" defTabSz="914400" rtl="0" eaLnBrk="1" fontAlgn="base" latinLnBrk="0" hangingPunct="1">
              <a:lnSpc>
                <a:spcPct val="100000"/>
              </a:lnSpc>
              <a:spcBef>
                <a:spcPct val="0"/>
              </a:spcBef>
              <a:spcAft>
                <a:spcPct val="0"/>
              </a:spcAft>
              <a:buClrTx/>
              <a:buSzTx/>
              <a:buFontTx/>
              <a:buNone/>
              <a:tabLst/>
            </a:pPr>
            <a:endParaRPr lang="fr-FR" dirty="0">
              <a:latin typeface="Arial" panose="020B0604020202020204" pitchFamily="34" charset="0"/>
              <a:ea typeface="Times New Roman" pitchFamily="18" charset="0"/>
              <a:cs typeface="Arial" panose="020B0604020202020204"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dirty="0" smtClean="0">
              <a:ln>
                <a:noFill/>
              </a:ln>
              <a:solidFill>
                <a:schemeClr val="tx1"/>
              </a:solidFill>
              <a:effectLst/>
              <a:latin typeface="Arial" panose="020B0604020202020204" pitchFamily="34" charset="0"/>
              <a:ea typeface="Times New Roman" pitchFamily="18" charset="0"/>
              <a:cs typeface="Arial" panose="020B0604020202020204" pitchFamily="34" charset="0"/>
            </a:endParaRPr>
          </a:p>
          <a:p>
            <a:pPr marL="342900" marR="0" lvl="0" indent="-34290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r>
              <a:rPr lang="fr-FR" dirty="0" smtClean="0">
                <a:latin typeface="Arial" panose="020B0604020202020204" pitchFamily="34" charset="0"/>
                <a:ea typeface="Times New Roman" pitchFamily="18" charset="0"/>
                <a:cs typeface="Arial" panose="020B0604020202020204" pitchFamily="34" charset="0"/>
              </a:rPr>
              <a:t>L’Administration centrale composée de l’Etat central (Présidence, ministères, Parlement, etc.) et des Organismes divers des Administrations centrales (ODAC) constitués des établissements publics autonomes (EPA) (agences, instituts, offices, universités etc.) ou structures assimilées qui ont une production non marchande (Institution à but non lucratif (ISBL) des APU) ;</a:t>
            </a:r>
          </a:p>
          <a:p>
            <a:pPr marR="0" lvl="0" algn="just" defTabSz="914400" rtl="0" eaLnBrk="1" fontAlgn="base" latinLnBrk="0" hangingPunct="1">
              <a:lnSpc>
                <a:spcPct val="100000"/>
              </a:lnSpc>
              <a:spcBef>
                <a:spcPct val="0"/>
              </a:spcBef>
              <a:spcAft>
                <a:spcPct val="0"/>
              </a:spcAft>
              <a:buClrTx/>
              <a:buSzTx/>
              <a:tabLst/>
            </a:pPr>
            <a:endParaRPr lang="fr-FR" dirty="0" smtClean="0">
              <a:latin typeface="Arial" panose="020B0604020202020204" pitchFamily="34" charset="0"/>
              <a:ea typeface="Times New Roman" pitchFamily="18" charset="0"/>
              <a:cs typeface="Arial" panose="020B0604020202020204" pitchFamily="34" charset="0"/>
            </a:endParaRPr>
          </a:p>
          <a:p>
            <a:pPr marR="0" lvl="0" algn="just" defTabSz="914400" rtl="0" eaLnBrk="1" fontAlgn="base" latinLnBrk="0" hangingPunct="1">
              <a:lnSpc>
                <a:spcPct val="100000"/>
              </a:lnSpc>
              <a:spcBef>
                <a:spcPct val="0"/>
              </a:spcBef>
              <a:spcAft>
                <a:spcPct val="0"/>
              </a:spcAft>
              <a:buClrTx/>
              <a:buSzTx/>
              <a:tabLst/>
            </a:pPr>
            <a:endParaRPr lang="fr-FR" dirty="0" smtClean="0">
              <a:latin typeface="Arial" panose="020B0604020202020204" pitchFamily="34" charset="0"/>
              <a:ea typeface="Times New Roman" pitchFamily="18" charset="0"/>
              <a:cs typeface="Arial" panose="020B0604020202020204" pitchFamily="34" charset="0"/>
            </a:endParaRPr>
          </a:p>
          <a:p>
            <a:pPr marR="0" lvl="0" algn="just" defTabSz="914400" rtl="0" eaLnBrk="1" fontAlgn="base" latinLnBrk="0" hangingPunct="1">
              <a:lnSpc>
                <a:spcPct val="100000"/>
              </a:lnSpc>
              <a:spcBef>
                <a:spcPct val="0"/>
              </a:spcBef>
              <a:spcAft>
                <a:spcPct val="0"/>
              </a:spcAft>
              <a:buClrTx/>
              <a:buSzTx/>
              <a:tabLst/>
            </a:pPr>
            <a:endParaRPr lang="fr-FR" dirty="0">
              <a:latin typeface="Arial" panose="020B0604020202020204" pitchFamily="34" charset="0"/>
              <a:ea typeface="Times New Roman" pitchFamily="18" charset="0"/>
              <a:cs typeface="Arial" panose="020B0604020202020204" pitchFamily="34" charset="0"/>
            </a:endParaRPr>
          </a:p>
          <a:p>
            <a:pPr marL="342900" marR="0" lvl="0" indent="-34290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r>
              <a:rPr kumimoji="0" lang="fr-FR" b="0" i="0" u="none" strike="noStrike" cap="none" normalizeH="0" dirty="0" smtClean="0">
                <a:ln>
                  <a:noFill/>
                </a:ln>
                <a:solidFill>
                  <a:schemeClr val="tx1"/>
                </a:solidFill>
                <a:effectLst/>
                <a:latin typeface="Arial" panose="020B0604020202020204" pitchFamily="34" charset="0"/>
                <a:ea typeface="Times New Roman" pitchFamily="18" charset="0"/>
                <a:cs typeface="Arial" panose="020B0604020202020204" pitchFamily="34" charset="0"/>
              </a:rPr>
              <a:t>L’Administration locale </a:t>
            </a:r>
            <a:r>
              <a:rPr lang="fr-FR" dirty="0" smtClean="0">
                <a:latin typeface="Arial" panose="020B0604020202020204" pitchFamily="34" charset="0"/>
                <a:ea typeface="Times New Roman" pitchFamily="18" charset="0"/>
                <a:cs typeface="Arial" panose="020B0604020202020204" pitchFamily="34" charset="0"/>
              </a:rPr>
              <a:t>formée par les collectivité territoriales ;</a:t>
            </a:r>
          </a:p>
          <a:p>
            <a:pPr marL="342900" marR="0" lvl="0" indent="-34290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endParaRPr lang="fr-FR" dirty="0">
              <a:latin typeface="Arial" panose="020B0604020202020204" pitchFamily="34" charset="0"/>
              <a:ea typeface="Times New Roman" pitchFamily="18" charset="0"/>
              <a:cs typeface="Arial" panose="020B0604020202020204" pitchFamily="34" charset="0"/>
            </a:endParaRPr>
          </a:p>
          <a:p>
            <a:pPr marR="0" lvl="0" algn="just" defTabSz="914400" rtl="0" eaLnBrk="1" fontAlgn="base" latinLnBrk="0" hangingPunct="1">
              <a:lnSpc>
                <a:spcPct val="100000"/>
              </a:lnSpc>
              <a:spcBef>
                <a:spcPct val="0"/>
              </a:spcBef>
              <a:spcAft>
                <a:spcPct val="0"/>
              </a:spcAft>
              <a:buClrTx/>
              <a:buSzTx/>
              <a:tabLst/>
            </a:pPr>
            <a:endParaRPr lang="fr-FR" dirty="0" smtClean="0">
              <a:latin typeface="Arial" panose="020B0604020202020204" pitchFamily="34" charset="0"/>
              <a:ea typeface="Times New Roman" pitchFamily="18" charset="0"/>
              <a:cs typeface="Arial" panose="020B0604020202020204" pitchFamily="34" charset="0"/>
            </a:endParaRPr>
          </a:p>
          <a:p>
            <a:pPr marL="342900" marR="0" lvl="0" indent="-34290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endParaRPr lang="fr-FR" dirty="0">
              <a:latin typeface="Arial" panose="020B0604020202020204" pitchFamily="34" charset="0"/>
              <a:ea typeface="Times New Roman" pitchFamily="18" charset="0"/>
              <a:cs typeface="Arial" panose="020B0604020202020204" pitchFamily="34" charset="0"/>
            </a:endParaRPr>
          </a:p>
          <a:p>
            <a:pPr marL="342900" marR="0" lvl="0" indent="-34290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r>
              <a:rPr lang="fr-FR" dirty="0" smtClean="0">
                <a:latin typeface="Arial" panose="020B0604020202020204" pitchFamily="34" charset="0"/>
                <a:ea typeface="Times New Roman" pitchFamily="18" charset="0"/>
                <a:cs typeface="Arial" panose="020B0604020202020204" pitchFamily="34" charset="0"/>
              </a:rPr>
              <a:t>L’Administration de sécurité sociale composée de l’IPRES et de la CSS,</a:t>
            </a:r>
            <a:endParaRPr lang="fr-FR" dirty="0">
              <a:latin typeface="Arial" panose="020B0604020202020204" pitchFamily="34" charset="0"/>
              <a:ea typeface="Times New Roman" pitchFamily="18" charset="0"/>
              <a:cs typeface="Arial" panose="020B0604020202020204" pitchFamily="34" charset="0"/>
            </a:endParaRPr>
          </a:p>
        </p:txBody>
      </p:sp>
      <p:sp>
        <p:nvSpPr>
          <p:cNvPr id="4" name="ZoneTexte 3"/>
          <p:cNvSpPr txBox="1"/>
          <p:nvPr/>
        </p:nvSpPr>
        <p:spPr>
          <a:xfrm>
            <a:off x="837475" y="5279509"/>
            <a:ext cx="10657839" cy="923330"/>
          </a:xfrm>
          <a:prstGeom prst="rect">
            <a:avLst/>
          </a:prstGeom>
          <a:solidFill>
            <a:schemeClr val="bg1">
              <a:lumMod val="95000"/>
            </a:schemeClr>
          </a:solidFill>
          <a:ln>
            <a:solidFill>
              <a:schemeClr val="accent1"/>
            </a:solidFill>
          </a:ln>
        </p:spPr>
        <p:txBody>
          <a:bodyPr wrap="square" rtlCol="0">
            <a:spAutoFit/>
          </a:bodyPr>
          <a:lstStyle/>
          <a:p>
            <a:r>
              <a:rPr lang="fr-FR" dirty="0" smtClean="0">
                <a:latin typeface="Arial" panose="020B0604020202020204" pitchFamily="34" charset="0"/>
                <a:cs typeface="Arial" panose="020B0604020202020204" pitchFamily="34" charset="0"/>
              </a:rPr>
              <a:t>NB : Les établissements publics qui ont une production marchande, comme la SENELEC (Société nationale d’Electricité), le Port autonome de Dakar (PAD) etc</a:t>
            </a:r>
            <a:r>
              <a:rPr lang="fr-FR" dirty="0">
                <a:latin typeface="Arial" panose="020B0604020202020204" pitchFamily="34" charset="0"/>
                <a:cs typeface="Arial" panose="020B0604020202020204" pitchFamily="34" charset="0"/>
              </a:rPr>
              <a:t>.</a:t>
            </a:r>
            <a:r>
              <a:rPr lang="fr-FR" dirty="0" smtClean="0">
                <a:latin typeface="Arial" panose="020B0604020202020204" pitchFamily="34" charset="0"/>
                <a:cs typeface="Arial" panose="020B0604020202020204" pitchFamily="34" charset="0"/>
              </a:rPr>
              <a:t> sont classées dans les sociétés. </a:t>
            </a:r>
          </a:p>
          <a:p>
            <a:endParaRPr lang="fr-FR" dirty="0">
              <a:latin typeface="Arial" panose="020B0604020202020204" pitchFamily="34" charset="0"/>
              <a:cs typeface="Arial" panose="020B0604020202020204" pitchFamily="34" charset="0"/>
            </a:endParaRP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64562128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ppt_x"/>
                                          </p:val>
                                        </p:tav>
                                        <p:tav tm="100000">
                                          <p:val>
                                            <p:strVal val="#ppt_x"/>
                                          </p:val>
                                        </p:tav>
                                      </p:tavLst>
                                    </p:anim>
                                    <p:anim calcmode="lin" valueType="num">
                                      <p:cBhvr additive="base">
                                        <p:cTn id="8" dur="2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1016001" y="0"/>
            <a:ext cx="10479313" cy="9144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smtClean="0">
                <a:latin typeface="Times New Roman" panose="02020603050405020304" pitchFamily="18" charset="0"/>
                <a:cs typeface="Times New Roman" panose="02020603050405020304" pitchFamily="18" charset="0"/>
              </a:rPr>
              <a:t>2</a:t>
            </a:r>
            <a:r>
              <a:rPr lang="fr-FR" sz="4400" b="1" dirty="0">
                <a:latin typeface="Times New Roman" panose="02020603050405020304" pitchFamily="18" charset="0"/>
                <a:cs typeface="Times New Roman" panose="02020603050405020304" pitchFamily="18" charset="0"/>
              </a:rPr>
              <a:t>. Champ des APU</a:t>
            </a:r>
          </a:p>
        </p:txBody>
      </p:sp>
      <p:sp>
        <p:nvSpPr>
          <p:cNvPr id="5" name="ZoneTexte 4"/>
          <p:cNvSpPr txBox="1"/>
          <p:nvPr/>
        </p:nvSpPr>
        <p:spPr>
          <a:xfrm>
            <a:off x="846748" y="1140361"/>
            <a:ext cx="10817817" cy="1754326"/>
          </a:xfrm>
          <a:prstGeom prst="rect">
            <a:avLst/>
          </a:prstGeom>
          <a:solidFill>
            <a:schemeClr val="bg1">
              <a:lumMod val="95000"/>
            </a:schemeClr>
          </a:solidFill>
          <a:ln>
            <a:solidFill>
              <a:schemeClr val="accent1"/>
            </a:solidFill>
          </a:ln>
        </p:spPr>
        <p:txBody>
          <a:bodyPr wrap="square" rtlCol="0">
            <a:spAutoFit/>
          </a:bodyPr>
          <a:lstStyle/>
          <a:p>
            <a:r>
              <a:rPr lang="fr-FR" dirty="0" smtClean="0">
                <a:latin typeface="Arial" panose="020B0604020202020204" pitchFamily="34" charset="0"/>
                <a:cs typeface="Arial" panose="020B0604020202020204" pitchFamily="34" charset="0"/>
              </a:rPr>
              <a:t>Les activités des APU peuvent être réparties en quatre branches d’activité comme suit :</a:t>
            </a:r>
          </a:p>
          <a:p>
            <a:endParaRPr lang="fr-F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fr-FR" dirty="0" smtClean="0">
                <a:latin typeface="Arial" panose="020B0604020202020204" pitchFamily="34" charset="0"/>
                <a:cs typeface="Arial" panose="020B0604020202020204" pitchFamily="34" charset="0"/>
              </a:rPr>
              <a:t>Administration publique (V00000) ;</a:t>
            </a:r>
          </a:p>
          <a:p>
            <a:pPr marL="285750" indent="-285750">
              <a:buFont typeface="Wingdings" panose="05000000000000000000" pitchFamily="2" charset="2"/>
              <a:buChar char="Ø"/>
            </a:pPr>
            <a:r>
              <a:rPr lang="fr-FR" dirty="0" smtClean="0">
                <a:latin typeface="Arial" panose="020B0604020202020204" pitchFamily="34" charset="0"/>
                <a:cs typeface="Arial" panose="020B0604020202020204" pitchFamily="34" charset="0"/>
              </a:rPr>
              <a:t>Enseignement (W00000) ;</a:t>
            </a:r>
          </a:p>
          <a:p>
            <a:pPr marL="285750" indent="-285750">
              <a:buFont typeface="Wingdings" panose="05000000000000000000" pitchFamily="2" charset="2"/>
              <a:buChar char="Ø"/>
            </a:pPr>
            <a:r>
              <a:rPr lang="fr-FR" dirty="0" smtClean="0">
                <a:latin typeface="Arial" panose="020B0604020202020204" pitchFamily="34" charset="0"/>
                <a:cs typeface="Arial" panose="020B0604020202020204" pitchFamily="34" charset="0"/>
              </a:rPr>
              <a:t>Santé (X00010) ;</a:t>
            </a:r>
          </a:p>
          <a:p>
            <a:pPr marL="285750" indent="-285750">
              <a:buFont typeface="Wingdings" panose="05000000000000000000" pitchFamily="2" charset="2"/>
              <a:buChar char="Ø"/>
            </a:pPr>
            <a:r>
              <a:rPr lang="fr-FR" dirty="0" smtClean="0">
                <a:latin typeface="Arial" panose="020B0604020202020204" pitchFamily="34" charset="0"/>
                <a:cs typeface="Arial" panose="020B0604020202020204" pitchFamily="34" charset="0"/>
              </a:rPr>
              <a:t>Action sociale (X00020). </a:t>
            </a:r>
          </a:p>
        </p:txBody>
      </p:sp>
      <p:sp>
        <p:nvSpPr>
          <p:cNvPr id="2" name="ZoneTexte 1"/>
          <p:cNvSpPr txBox="1"/>
          <p:nvPr/>
        </p:nvSpPr>
        <p:spPr>
          <a:xfrm>
            <a:off x="846748" y="3212982"/>
            <a:ext cx="10928728" cy="923330"/>
          </a:xfrm>
          <a:prstGeom prst="rect">
            <a:avLst/>
          </a:prstGeom>
          <a:solidFill>
            <a:schemeClr val="bg1">
              <a:lumMod val="95000"/>
            </a:schemeClr>
          </a:solidFill>
          <a:ln>
            <a:solidFill>
              <a:schemeClr val="accent1"/>
            </a:solidFill>
          </a:ln>
        </p:spPr>
        <p:txBody>
          <a:bodyPr wrap="square" rtlCol="0">
            <a:spAutoFit/>
          </a:bodyPr>
          <a:lstStyle/>
          <a:p>
            <a:r>
              <a:rPr lang="fr-FR" dirty="0">
                <a:latin typeface="Arial" panose="020B0604020202020204" pitchFamily="34" charset="0"/>
                <a:cs typeface="Arial" panose="020B0604020202020204" pitchFamily="34" charset="0"/>
              </a:rPr>
              <a:t>La classification est faite en isolant les activités des branches de l’enseignement, de la </a:t>
            </a:r>
            <a:r>
              <a:rPr lang="fr-FR" dirty="0" smtClean="0">
                <a:latin typeface="Arial" panose="020B0604020202020204" pitchFamily="34" charset="0"/>
                <a:cs typeface="Arial" panose="020B0604020202020204" pitchFamily="34" charset="0"/>
              </a:rPr>
              <a:t>santé </a:t>
            </a:r>
            <a:r>
              <a:rPr lang="fr-FR" dirty="0">
                <a:latin typeface="Arial" panose="020B0604020202020204" pitchFamily="34" charset="0"/>
                <a:cs typeface="Arial" panose="020B0604020202020204" pitchFamily="34" charset="0"/>
              </a:rPr>
              <a:t>et de l’action sociale et regrouper le reste dans la branche « administration publique ». </a:t>
            </a:r>
          </a:p>
          <a:p>
            <a:endParaRPr lang="fr-FR" dirty="0"/>
          </a:p>
        </p:txBody>
      </p:sp>
      <p:sp>
        <p:nvSpPr>
          <p:cNvPr id="4" name="Rectangle 3"/>
          <p:cNvSpPr/>
          <p:nvPr/>
        </p:nvSpPr>
        <p:spPr>
          <a:xfrm>
            <a:off x="963848" y="4454607"/>
            <a:ext cx="10811628" cy="923330"/>
          </a:xfrm>
          <a:prstGeom prst="rect">
            <a:avLst/>
          </a:prstGeom>
          <a:solidFill>
            <a:schemeClr val="bg1">
              <a:lumMod val="95000"/>
            </a:schemeClr>
          </a:solidFill>
          <a:ln>
            <a:solidFill>
              <a:schemeClr val="accent1"/>
            </a:solidFill>
          </a:ln>
        </p:spPr>
        <p:txBody>
          <a:bodyPr wrap="square">
            <a:spAutoFit/>
          </a:bodyPr>
          <a:lstStyle/>
          <a:p>
            <a:pPr algn="just"/>
            <a:r>
              <a:rPr lang="fr-FR" dirty="0">
                <a:latin typeface="Arial" panose="020B0604020202020204" pitchFamily="34" charset="0"/>
                <a:cs typeface="Arial" panose="020B0604020202020204" pitchFamily="34" charset="0"/>
              </a:rPr>
              <a:t>Selon les pays, la répartition par branche d’activités peut varier. Le Sénégal a 8 </a:t>
            </a:r>
            <a:r>
              <a:rPr lang="fr-FR" dirty="0" smtClean="0">
                <a:latin typeface="Arial" panose="020B0604020202020204" pitchFamily="34" charset="0"/>
                <a:cs typeface="Arial" panose="020B0604020202020204" pitchFamily="34" charset="0"/>
              </a:rPr>
              <a:t>branches </a:t>
            </a:r>
            <a:r>
              <a:rPr lang="fr-FR" dirty="0">
                <a:latin typeface="Arial" panose="020B0604020202020204" pitchFamily="34" charset="0"/>
                <a:cs typeface="Arial" panose="020B0604020202020204" pitchFamily="34" charset="0"/>
              </a:rPr>
              <a:t>d’activités des APU dans les nouveaux comptes de base 2014 contre 4 dans les anciens de base 1999</a:t>
            </a:r>
            <a:r>
              <a:rPr lang="fr-FR" dirty="0" smtClean="0">
                <a:latin typeface="Arial" panose="020B0604020202020204" pitchFamily="34" charset="0"/>
                <a:cs typeface="Arial" panose="020B0604020202020204" pitchFamily="34" charset="0"/>
              </a:rPr>
              <a:t>.</a:t>
            </a:r>
            <a:r>
              <a:rPr lang="fr-FR"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Dans cet exposé, le nombre de branches d’activités des APU est limitée à 4.</a:t>
            </a:r>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986270641"/>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1016001" y="0"/>
            <a:ext cx="10479313" cy="9144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3</a:t>
            </a:r>
            <a:r>
              <a:rPr lang="fr-FR" sz="4400" b="1" dirty="0" smtClean="0">
                <a:latin typeface="Times New Roman" panose="02020603050405020304" pitchFamily="18" charset="0"/>
                <a:cs typeface="Times New Roman" panose="02020603050405020304" pitchFamily="18" charset="0"/>
              </a:rPr>
              <a:t>. Sources de données </a:t>
            </a:r>
            <a:r>
              <a:rPr lang="fr-FR" sz="4400" b="1" dirty="0">
                <a:latin typeface="Times New Roman" panose="02020603050405020304" pitchFamily="18" charset="0"/>
                <a:cs typeface="Times New Roman" panose="02020603050405020304" pitchFamily="18" charset="0"/>
              </a:rPr>
              <a:t>des APU</a:t>
            </a:r>
          </a:p>
        </p:txBody>
      </p:sp>
      <p:sp>
        <p:nvSpPr>
          <p:cNvPr id="4" name="Rectangle 3"/>
          <p:cNvSpPr/>
          <p:nvPr/>
        </p:nvSpPr>
        <p:spPr>
          <a:xfrm>
            <a:off x="1255486" y="1399775"/>
            <a:ext cx="10239828" cy="685059"/>
          </a:xfrm>
          <a:prstGeom prst="rect">
            <a:avLst/>
          </a:prstGeom>
          <a:solidFill>
            <a:schemeClr val="bg1">
              <a:lumMod val="95000"/>
            </a:schemeClr>
          </a:solidFill>
          <a:ln>
            <a:solidFill>
              <a:schemeClr val="accent1"/>
            </a:solidFill>
          </a:ln>
        </p:spPr>
        <p:txBody>
          <a:bodyPr wrap="square">
            <a:spAutoFit/>
          </a:bodyPr>
          <a:lstStyle/>
          <a:p>
            <a:pPr algn="just">
              <a:lnSpc>
                <a:spcPct val="107000"/>
              </a:lnSpc>
              <a:spcAft>
                <a:spcPts val="800"/>
              </a:spcAft>
            </a:pPr>
            <a:r>
              <a:rPr lang="fr-FR" dirty="0">
                <a:latin typeface="Arial" panose="020B0604020202020204" pitchFamily="34" charset="0"/>
                <a:ea typeface="Calibri" panose="020F0502020204030204" pitchFamily="34" charset="0"/>
                <a:cs typeface="Times New Roman" panose="02020603050405020304" pitchFamily="18" charset="0"/>
              </a:rPr>
              <a:t>Les sources de données sont diverses et variées pour les </a:t>
            </a:r>
            <a:r>
              <a:rPr lang="fr-FR" dirty="0" smtClean="0">
                <a:latin typeface="Arial" panose="020B0604020202020204" pitchFamily="34" charset="0"/>
                <a:ea typeface="Calibri" panose="020F0502020204030204" pitchFamily="34" charset="0"/>
                <a:cs typeface="Times New Roman" panose="02020603050405020304" pitchFamily="18" charset="0"/>
              </a:rPr>
              <a:t>APU </a:t>
            </a:r>
            <a:r>
              <a:rPr lang="fr-FR" dirty="0" smtClean="0">
                <a:latin typeface="Arial" panose="020B0604020202020204" pitchFamily="34" charset="0"/>
                <a:ea typeface="Calibri" panose="020F0502020204030204" pitchFamily="34" charset="0"/>
                <a:cs typeface="Times New Roman" panose="02020603050405020304" pitchFamily="18" charset="0"/>
              </a:rPr>
              <a:t>au Sénégal </a:t>
            </a:r>
            <a:r>
              <a:rPr lang="fr-FR" dirty="0" smtClean="0">
                <a:latin typeface="Arial" panose="020B0604020202020204" pitchFamily="34" charset="0"/>
                <a:ea typeface="Calibri" panose="020F0502020204030204" pitchFamily="34" charset="0"/>
                <a:cs typeface="Times New Roman" panose="02020603050405020304" pitchFamily="18" charset="0"/>
              </a:rPr>
              <a:t>et sont </a:t>
            </a:r>
            <a:r>
              <a:rPr lang="fr-FR" dirty="0" smtClean="0">
                <a:latin typeface="Arial" panose="020B0604020202020204" pitchFamily="34" charset="0"/>
                <a:ea typeface="Calibri" panose="020F0502020204030204" pitchFamily="34" charset="0"/>
                <a:cs typeface="Times New Roman" panose="02020603050405020304" pitchFamily="18" charset="0"/>
              </a:rPr>
              <a:t>présentées dans le tableau suivant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3288144204"/>
              </p:ext>
            </p:extLst>
          </p:nvPr>
        </p:nvGraphicFramePr>
        <p:xfrm>
          <a:off x="1643261" y="2586519"/>
          <a:ext cx="8260155" cy="3650179"/>
        </p:xfrm>
        <a:graphic>
          <a:graphicData uri="http://schemas.openxmlformats.org/drawingml/2006/table">
            <a:tbl>
              <a:tblPr/>
              <a:tblGrid>
                <a:gridCol w="2725850"/>
                <a:gridCol w="1321625"/>
                <a:gridCol w="4212680"/>
              </a:tblGrid>
              <a:tr h="203291">
                <a:tc gridSpan="2">
                  <a:txBody>
                    <a:bodyPr/>
                    <a:lstStyle/>
                    <a:p>
                      <a:pPr indent="450215" algn="ctr">
                        <a:spcBef>
                          <a:spcPts val="600"/>
                        </a:spcBef>
                        <a:spcAft>
                          <a:spcPts val="0"/>
                        </a:spcAft>
                      </a:pPr>
                      <a:r>
                        <a:rPr lang="fr-FR" sz="1400" b="1" dirty="0">
                          <a:latin typeface="Arial" pitchFamily="34" charset="0"/>
                          <a:ea typeface="Times New Roman"/>
                          <a:cs typeface="Arial" pitchFamily="34" charset="0"/>
                        </a:rPr>
                        <a:t>Sous-secteurs</a:t>
                      </a:r>
                      <a:endParaRPr lang="fr-FR" sz="1400" dirty="0">
                        <a:latin typeface="Arial" pitchFamily="34" charset="0"/>
                        <a:ea typeface="Times New Roman"/>
                        <a:cs typeface="Arial" pitchFamily="34" charset="0"/>
                      </a:endParaRPr>
                    </a:p>
                  </a:txBody>
                  <a:tcPr marL="41451" marR="41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indent="450215" algn="just">
                        <a:spcBef>
                          <a:spcPts val="600"/>
                        </a:spcBef>
                        <a:spcAft>
                          <a:spcPts val="0"/>
                        </a:spcAft>
                      </a:pPr>
                      <a:r>
                        <a:rPr lang="fr-FR" sz="1400" b="1" dirty="0">
                          <a:latin typeface="Arial" pitchFamily="34" charset="0"/>
                          <a:ea typeface="Times New Roman"/>
                          <a:cs typeface="Arial" pitchFamily="34" charset="0"/>
                        </a:rPr>
                        <a:t>Sources</a:t>
                      </a:r>
                      <a:endParaRPr lang="fr-FR" sz="1400" dirty="0">
                        <a:latin typeface="Arial" pitchFamily="34" charset="0"/>
                        <a:ea typeface="Times New Roman"/>
                        <a:cs typeface="Arial" pitchFamily="34" charset="0"/>
                      </a:endParaRPr>
                    </a:p>
                  </a:txBody>
                  <a:tcPr marL="41451" marR="414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8212">
                <a:tc rowSpan="2">
                  <a:txBody>
                    <a:bodyPr/>
                    <a:lstStyle/>
                    <a:p>
                      <a:pPr indent="450215" algn="ctr">
                        <a:spcBef>
                          <a:spcPts val="600"/>
                        </a:spcBef>
                        <a:spcAft>
                          <a:spcPts val="0"/>
                        </a:spcAft>
                      </a:pPr>
                      <a:r>
                        <a:rPr lang="fr-FR" sz="1400" dirty="0">
                          <a:latin typeface="Arial"/>
                          <a:ea typeface="Times New Roman"/>
                        </a:rPr>
                        <a:t>Administrations centrales </a:t>
                      </a:r>
                      <a:endParaRPr lang="fr-FR" sz="1400" dirty="0">
                        <a:latin typeface="Times New Roman"/>
                        <a:ea typeface="Times New Roman"/>
                      </a:endParaRPr>
                    </a:p>
                  </a:txBody>
                  <a:tcPr marL="41451" marR="41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0215" algn="ctr">
                        <a:spcBef>
                          <a:spcPts val="600"/>
                        </a:spcBef>
                        <a:spcAft>
                          <a:spcPts val="0"/>
                        </a:spcAft>
                      </a:pPr>
                      <a:r>
                        <a:rPr lang="fr-FR" sz="1400" dirty="0">
                          <a:latin typeface="Arial" pitchFamily="34" charset="0"/>
                          <a:ea typeface="Times New Roman"/>
                          <a:cs typeface="Arial" pitchFamily="34" charset="0"/>
                        </a:rPr>
                        <a:t>Etat</a:t>
                      </a:r>
                    </a:p>
                  </a:txBody>
                  <a:tcPr marL="41451" marR="41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l">
                        <a:spcBef>
                          <a:spcPts val="600"/>
                        </a:spcBef>
                        <a:spcAft>
                          <a:spcPts val="0"/>
                        </a:spcAft>
                        <a:buFont typeface="Symbol"/>
                        <a:buChar char=""/>
                        <a:tabLst>
                          <a:tab pos="457200" algn="l"/>
                        </a:tabLst>
                      </a:pPr>
                      <a:r>
                        <a:rPr lang="fr-FR" sz="1400" dirty="0">
                          <a:solidFill>
                            <a:schemeClr val="tx1"/>
                          </a:solidFill>
                          <a:latin typeface="Arial" pitchFamily="34" charset="0"/>
                          <a:ea typeface="Times New Roman"/>
                          <a:cs typeface="Arial" pitchFamily="34" charset="0"/>
                        </a:rPr>
                        <a:t>la Situation d’exécution du budget </a:t>
                      </a:r>
                      <a:r>
                        <a:rPr lang="fr-FR" sz="1400" dirty="0" smtClean="0">
                          <a:solidFill>
                            <a:schemeClr val="tx1"/>
                          </a:solidFill>
                          <a:latin typeface="Arial" pitchFamily="34" charset="0"/>
                          <a:ea typeface="Times New Roman"/>
                          <a:cs typeface="Arial" pitchFamily="34" charset="0"/>
                        </a:rPr>
                        <a:t>(SEB) de </a:t>
                      </a:r>
                      <a:r>
                        <a:rPr lang="fr-FR" sz="1400" dirty="0">
                          <a:solidFill>
                            <a:schemeClr val="tx1"/>
                          </a:solidFill>
                          <a:latin typeface="Arial" pitchFamily="34" charset="0"/>
                          <a:ea typeface="Times New Roman"/>
                          <a:cs typeface="Arial" pitchFamily="34" charset="0"/>
                        </a:rPr>
                        <a:t>l’Etat </a:t>
                      </a:r>
                      <a:r>
                        <a:rPr lang="fr-FR" sz="1400" dirty="0" smtClean="0">
                          <a:solidFill>
                            <a:schemeClr val="tx1"/>
                          </a:solidFill>
                          <a:latin typeface="Arial" pitchFamily="34" charset="0"/>
                          <a:ea typeface="Times New Roman"/>
                          <a:cs typeface="Arial" pitchFamily="34" charset="0"/>
                        </a:rPr>
                        <a:t>issue du SIGFIP </a:t>
                      </a:r>
                      <a:r>
                        <a:rPr lang="fr-FR" sz="1400" dirty="0">
                          <a:solidFill>
                            <a:schemeClr val="tx1"/>
                          </a:solidFill>
                          <a:latin typeface="Arial" pitchFamily="34" charset="0"/>
                          <a:ea typeface="Times New Roman"/>
                          <a:cs typeface="Arial" pitchFamily="34" charset="0"/>
                        </a:rPr>
                        <a:t> ; </a:t>
                      </a:r>
                    </a:p>
                    <a:p>
                      <a:pPr marL="342900" lvl="0" indent="-342900" algn="l">
                        <a:spcBef>
                          <a:spcPts val="600"/>
                        </a:spcBef>
                        <a:spcAft>
                          <a:spcPts val="0"/>
                        </a:spcAft>
                        <a:buFont typeface="Symbol"/>
                        <a:buChar char=""/>
                        <a:tabLst>
                          <a:tab pos="457200" algn="l"/>
                        </a:tabLst>
                      </a:pPr>
                      <a:r>
                        <a:rPr lang="fr-FR" sz="1400" dirty="0">
                          <a:solidFill>
                            <a:schemeClr val="tx1"/>
                          </a:solidFill>
                          <a:latin typeface="Arial" pitchFamily="34" charset="0"/>
                          <a:ea typeface="Times New Roman"/>
                          <a:cs typeface="Arial" pitchFamily="34" charset="0"/>
                        </a:rPr>
                        <a:t>l’état d’exécution des dépenses de personnel </a:t>
                      </a:r>
                      <a:r>
                        <a:rPr lang="fr-FR" sz="1400" dirty="0" smtClean="0">
                          <a:solidFill>
                            <a:schemeClr val="tx1"/>
                          </a:solidFill>
                          <a:latin typeface="Arial" pitchFamily="34" charset="0"/>
                          <a:ea typeface="Times New Roman"/>
                          <a:cs typeface="Arial" pitchFamily="34" charset="0"/>
                        </a:rPr>
                        <a:t>(Direction de la Solde)</a:t>
                      </a:r>
                      <a:r>
                        <a:rPr lang="fr-FR" sz="1400" baseline="0" dirty="0" smtClean="0">
                          <a:solidFill>
                            <a:schemeClr val="tx1"/>
                          </a:solidFill>
                          <a:latin typeface="Arial" pitchFamily="34" charset="0"/>
                          <a:ea typeface="Times New Roman"/>
                          <a:cs typeface="Arial" pitchFamily="34" charset="0"/>
                        </a:rPr>
                        <a:t> </a:t>
                      </a:r>
                      <a:r>
                        <a:rPr lang="fr-FR" sz="1400" dirty="0" smtClean="0">
                          <a:solidFill>
                            <a:schemeClr val="tx1"/>
                          </a:solidFill>
                          <a:latin typeface="Arial" pitchFamily="34" charset="0"/>
                          <a:ea typeface="Times New Roman"/>
                          <a:cs typeface="Arial" pitchFamily="34" charset="0"/>
                        </a:rPr>
                        <a:t>;</a:t>
                      </a:r>
                      <a:endParaRPr lang="fr-FR" sz="1400" dirty="0">
                        <a:solidFill>
                          <a:schemeClr val="tx1"/>
                        </a:solidFill>
                        <a:latin typeface="Arial" pitchFamily="34" charset="0"/>
                        <a:ea typeface="Times New Roman"/>
                        <a:cs typeface="Arial" pitchFamily="34" charset="0"/>
                      </a:endParaRPr>
                    </a:p>
                    <a:p>
                      <a:pPr marL="342900" lvl="0" indent="-342900" algn="l">
                        <a:spcBef>
                          <a:spcPts val="600"/>
                        </a:spcBef>
                        <a:spcAft>
                          <a:spcPts val="0"/>
                        </a:spcAft>
                        <a:buFont typeface="Symbol"/>
                        <a:buChar char=""/>
                        <a:tabLst>
                          <a:tab pos="457200" algn="l"/>
                        </a:tabLst>
                      </a:pPr>
                      <a:r>
                        <a:rPr lang="fr-FR" sz="1400" dirty="0">
                          <a:solidFill>
                            <a:schemeClr val="tx1"/>
                          </a:solidFill>
                          <a:latin typeface="Arial" pitchFamily="34" charset="0"/>
                          <a:ea typeface="Times New Roman"/>
                          <a:cs typeface="Arial" pitchFamily="34" charset="0"/>
                        </a:rPr>
                        <a:t>la situation d’exécution du Budget Consolidé des Investissements (BCI) ; </a:t>
                      </a:r>
                    </a:p>
                    <a:p>
                      <a:pPr marL="342900" lvl="0" indent="-342900" algn="l">
                        <a:spcBef>
                          <a:spcPts val="600"/>
                        </a:spcBef>
                        <a:spcAft>
                          <a:spcPts val="0"/>
                        </a:spcAft>
                        <a:buFont typeface="Symbol"/>
                        <a:buChar char=""/>
                        <a:tabLst>
                          <a:tab pos="457200" algn="l"/>
                        </a:tabLst>
                      </a:pPr>
                      <a:r>
                        <a:rPr lang="fr-FR" sz="1400" dirty="0">
                          <a:solidFill>
                            <a:schemeClr val="tx1"/>
                          </a:solidFill>
                          <a:latin typeface="Arial" pitchFamily="34" charset="0"/>
                          <a:ea typeface="Times New Roman"/>
                          <a:cs typeface="Arial" pitchFamily="34" charset="0"/>
                        </a:rPr>
                        <a:t>le </a:t>
                      </a:r>
                      <a:r>
                        <a:rPr lang="fr-FR" sz="1400" dirty="0" smtClean="0">
                          <a:solidFill>
                            <a:schemeClr val="tx1"/>
                          </a:solidFill>
                          <a:latin typeface="Arial" pitchFamily="34" charset="0"/>
                          <a:ea typeface="Times New Roman"/>
                          <a:cs typeface="Arial" pitchFamily="34" charset="0"/>
                        </a:rPr>
                        <a:t>Tableau des opération financières de l’Etat</a:t>
                      </a:r>
                      <a:r>
                        <a:rPr lang="fr-FR" sz="1400" baseline="0" dirty="0" smtClean="0">
                          <a:solidFill>
                            <a:schemeClr val="tx1"/>
                          </a:solidFill>
                          <a:latin typeface="Arial" pitchFamily="34" charset="0"/>
                          <a:ea typeface="Times New Roman"/>
                          <a:cs typeface="Arial" pitchFamily="34" charset="0"/>
                        </a:rPr>
                        <a:t> (</a:t>
                      </a:r>
                      <a:r>
                        <a:rPr lang="fr-FR" sz="1400" dirty="0" smtClean="0">
                          <a:solidFill>
                            <a:schemeClr val="tx1"/>
                          </a:solidFill>
                          <a:latin typeface="Arial" pitchFamily="34" charset="0"/>
                          <a:ea typeface="Times New Roman"/>
                          <a:cs typeface="Arial" pitchFamily="34" charset="0"/>
                        </a:rPr>
                        <a:t>TOFE) et ses annexes </a:t>
                      </a:r>
                    </a:p>
                    <a:p>
                      <a:pPr marL="342900" lvl="0" indent="-342900" algn="l">
                        <a:spcBef>
                          <a:spcPts val="600"/>
                        </a:spcBef>
                        <a:spcAft>
                          <a:spcPts val="0"/>
                        </a:spcAft>
                        <a:buFont typeface="Symbol"/>
                        <a:buChar char=""/>
                        <a:tabLst>
                          <a:tab pos="457200" algn="l"/>
                        </a:tabLst>
                      </a:pPr>
                      <a:r>
                        <a:rPr lang="fr-FR" sz="1400" dirty="0" smtClean="0">
                          <a:solidFill>
                            <a:schemeClr val="tx1"/>
                          </a:solidFill>
                          <a:latin typeface="Arial" pitchFamily="34" charset="0"/>
                          <a:ea typeface="Times New Roman"/>
                          <a:cs typeface="Arial" pitchFamily="34" charset="0"/>
                        </a:rPr>
                        <a:t>Les liquidations de la Douane</a:t>
                      </a:r>
                    </a:p>
                  </a:txBody>
                  <a:tcPr marL="41451" marR="41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8607">
                <a:tc vMerge="1">
                  <a:txBody>
                    <a:bodyPr/>
                    <a:lstStyle/>
                    <a:p>
                      <a:endParaRPr lang="fr-FR"/>
                    </a:p>
                  </a:txBody>
                  <a:tcPr/>
                </a:tc>
                <a:tc>
                  <a:txBody>
                    <a:bodyPr/>
                    <a:lstStyle/>
                    <a:p>
                      <a:pPr indent="450215" algn="just">
                        <a:spcBef>
                          <a:spcPts val="600"/>
                        </a:spcBef>
                        <a:spcAft>
                          <a:spcPts val="0"/>
                        </a:spcAft>
                      </a:pPr>
                      <a:endParaRPr lang="fr-FR" sz="900" dirty="0">
                        <a:latin typeface="Arial" pitchFamily="34" charset="0"/>
                        <a:ea typeface="Times New Roman"/>
                        <a:cs typeface="Arial" pitchFamily="34" charset="0"/>
                      </a:endParaRPr>
                    </a:p>
                    <a:p>
                      <a:pPr indent="450215" algn="ctr">
                        <a:spcBef>
                          <a:spcPts val="600"/>
                        </a:spcBef>
                        <a:spcAft>
                          <a:spcPts val="0"/>
                        </a:spcAft>
                      </a:pPr>
                      <a:r>
                        <a:rPr lang="fr-FR" sz="1400" dirty="0">
                          <a:latin typeface="Arial" pitchFamily="34" charset="0"/>
                          <a:ea typeface="Times New Roman"/>
                          <a:cs typeface="Arial" pitchFamily="34" charset="0"/>
                        </a:rPr>
                        <a:t>ODAC</a:t>
                      </a:r>
                    </a:p>
                  </a:txBody>
                  <a:tcPr marL="41451" marR="41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l">
                        <a:spcBef>
                          <a:spcPts val="600"/>
                        </a:spcBef>
                        <a:spcAft>
                          <a:spcPts val="0"/>
                        </a:spcAft>
                        <a:buFont typeface="Symbol"/>
                        <a:buChar char=""/>
                        <a:tabLst>
                          <a:tab pos="457200" algn="l"/>
                        </a:tabLst>
                      </a:pPr>
                      <a:r>
                        <a:rPr lang="fr-FR" sz="1400" dirty="0">
                          <a:latin typeface="Arial" pitchFamily="34" charset="0"/>
                          <a:ea typeface="Times New Roman"/>
                          <a:cs typeface="Arial" pitchFamily="34" charset="0"/>
                        </a:rPr>
                        <a:t>les </a:t>
                      </a:r>
                      <a:r>
                        <a:rPr lang="fr-FR" sz="1400" dirty="0" smtClean="0">
                          <a:latin typeface="Arial" pitchFamily="34" charset="0"/>
                          <a:ea typeface="Times New Roman"/>
                          <a:cs typeface="Arial" pitchFamily="34" charset="0"/>
                        </a:rPr>
                        <a:t>états financiers des ODAC</a:t>
                      </a:r>
                      <a:endParaRPr lang="fr-FR" sz="1400" dirty="0">
                        <a:latin typeface="Arial" pitchFamily="34" charset="0"/>
                        <a:ea typeface="Times New Roman"/>
                        <a:cs typeface="Arial" pitchFamily="34" charset="0"/>
                      </a:endParaRPr>
                    </a:p>
                  </a:txBody>
                  <a:tcPr marL="41451" marR="41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Espace réservé du numéro de diapositive 1"/>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71255597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9144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3</a:t>
            </a:r>
            <a:r>
              <a:rPr lang="fr-FR" sz="4400" b="1" dirty="0" smtClean="0">
                <a:latin typeface="Times New Roman" panose="02020603050405020304" pitchFamily="18" charset="0"/>
                <a:cs typeface="Times New Roman" panose="02020603050405020304" pitchFamily="18" charset="0"/>
              </a:rPr>
              <a:t>. Sources de données </a:t>
            </a:r>
            <a:r>
              <a:rPr lang="fr-FR" sz="4400" b="1" dirty="0">
                <a:latin typeface="Times New Roman" panose="02020603050405020304" pitchFamily="18" charset="0"/>
                <a:cs typeface="Times New Roman" panose="02020603050405020304" pitchFamily="18" charset="0"/>
              </a:rPr>
              <a:t>des APU</a:t>
            </a:r>
          </a:p>
        </p:txBody>
      </p:sp>
      <p:graphicFrame>
        <p:nvGraphicFramePr>
          <p:cNvPr id="3" name="Tableau 2"/>
          <p:cNvGraphicFramePr>
            <a:graphicFrameLocks noGrp="1"/>
          </p:cNvGraphicFramePr>
          <p:nvPr>
            <p:extLst>
              <p:ext uri="{D42A27DB-BD31-4B8C-83A1-F6EECF244321}">
                <p14:modId xmlns:p14="http://schemas.microsoft.com/office/powerpoint/2010/main" val="346700461"/>
              </p:ext>
            </p:extLst>
          </p:nvPr>
        </p:nvGraphicFramePr>
        <p:xfrm>
          <a:off x="1756229" y="1741250"/>
          <a:ext cx="8766628" cy="3677398"/>
        </p:xfrm>
        <a:graphic>
          <a:graphicData uri="http://schemas.openxmlformats.org/drawingml/2006/table">
            <a:tbl>
              <a:tblPr>
                <a:tableStyleId>{5940675A-B579-460E-94D1-54222C63F5DA}</a:tableStyleId>
              </a:tblPr>
              <a:tblGrid>
                <a:gridCol w="5087775"/>
                <a:gridCol w="3678853"/>
              </a:tblGrid>
              <a:tr h="1742179">
                <a:tc>
                  <a:txBody>
                    <a:bodyPr/>
                    <a:lstStyle/>
                    <a:p>
                      <a:pPr indent="450215" algn="just">
                        <a:spcBef>
                          <a:spcPts val="600"/>
                        </a:spcBef>
                        <a:spcAft>
                          <a:spcPts val="0"/>
                        </a:spcAft>
                      </a:pPr>
                      <a:r>
                        <a:rPr lang="fr-FR" sz="1400" dirty="0" smtClean="0">
                          <a:latin typeface="Arial" pitchFamily="34" charset="0"/>
                          <a:cs typeface="Arial" pitchFamily="34" charset="0"/>
                        </a:rPr>
                        <a:t>Administrations locales</a:t>
                      </a:r>
                      <a:endParaRPr lang="fr-FR" sz="1400" dirty="0">
                        <a:latin typeface="Arial" pitchFamily="34" charset="0"/>
                        <a:ea typeface="Times New Roman"/>
                        <a:cs typeface="Arial" pitchFamily="34" charset="0"/>
                      </a:endParaRPr>
                    </a:p>
                  </a:txBody>
                  <a:tcPr marL="44450" marR="44450" marT="0" marB="0" anchor="ctr"/>
                </a:tc>
                <a:tc>
                  <a:txBody>
                    <a:bodyPr/>
                    <a:lstStyle/>
                    <a:p>
                      <a:pPr marL="342900" lvl="0" indent="-342900" algn="l">
                        <a:spcBef>
                          <a:spcPts val="600"/>
                        </a:spcBef>
                        <a:spcAft>
                          <a:spcPts val="0"/>
                        </a:spcAft>
                        <a:buFont typeface="Symbol"/>
                        <a:buChar char=""/>
                        <a:tabLst>
                          <a:tab pos="457200" algn="l"/>
                        </a:tabLst>
                      </a:pPr>
                      <a:r>
                        <a:rPr lang="fr-FR" sz="1400" dirty="0" smtClean="0">
                          <a:latin typeface="Arial" pitchFamily="34" charset="0"/>
                          <a:cs typeface="Arial" pitchFamily="34" charset="0"/>
                        </a:rPr>
                        <a:t>Les Comptes de gestion des collectivités territoriales </a:t>
                      </a:r>
                    </a:p>
                    <a:p>
                      <a:pPr marL="342900" lvl="0" indent="-342900" algn="l">
                        <a:spcBef>
                          <a:spcPts val="600"/>
                        </a:spcBef>
                        <a:spcAft>
                          <a:spcPts val="0"/>
                        </a:spcAft>
                        <a:buFont typeface="Symbol"/>
                        <a:buChar char=""/>
                        <a:tabLst>
                          <a:tab pos="457200" algn="l"/>
                        </a:tabLst>
                      </a:pPr>
                      <a:r>
                        <a:rPr lang="fr-FR" sz="1400" baseline="0" dirty="0" smtClean="0">
                          <a:latin typeface="Arial" pitchFamily="34" charset="0"/>
                          <a:cs typeface="Arial" pitchFamily="34" charset="0"/>
                        </a:rPr>
                        <a:t>La Balance générale des comptes consolidés du Trésor</a:t>
                      </a:r>
                    </a:p>
                    <a:p>
                      <a:pPr marL="342900" lvl="0" indent="-342900" algn="l">
                        <a:spcBef>
                          <a:spcPts val="600"/>
                        </a:spcBef>
                        <a:spcAft>
                          <a:spcPts val="0"/>
                        </a:spcAft>
                        <a:buFont typeface="Symbol"/>
                        <a:buChar char=""/>
                        <a:tabLst>
                          <a:tab pos="457200" algn="l"/>
                        </a:tabLst>
                      </a:pPr>
                      <a:r>
                        <a:rPr lang="fr-FR" sz="1400" baseline="0" dirty="0" smtClean="0">
                          <a:latin typeface="Arial" pitchFamily="34" charset="0"/>
                          <a:cs typeface="Arial" pitchFamily="34" charset="0"/>
                        </a:rPr>
                        <a:t>Les données issues du système COLOC du Trésor </a:t>
                      </a:r>
                      <a:endParaRPr lang="fr-FR" sz="1400" dirty="0">
                        <a:latin typeface="Arial" pitchFamily="34" charset="0"/>
                        <a:ea typeface="Times New Roman"/>
                        <a:cs typeface="Arial" pitchFamily="34" charset="0"/>
                      </a:endParaRPr>
                    </a:p>
                  </a:txBody>
                  <a:tcPr marL="44450" marR="44450" marT="0" marB="0" anchor="ctr"/>
                </a:tc>
              </a:tr>
              <a:tr h="1935219">
                <a:tc>
                  <a:txBody>
                    <a:bodyPr/>
                    <a:lstStyle/>
                    <a:p>
                      <a:pPr indent="450215" algn="just">
                        <a:spcBef>
                          <a:spcPts val="600"/>
                        </a:spcBef>
                        <a:spcAft>
                          <a:spcPts val="0"/>
                        </a:spcAft>
                      </a:pPr>
                      <a:r>
                        <a:rPr lang="fr-FR" sz="1400" dirty="0">
                          <a:latin typeface="Arial" pitchFamily="34" charset="0"/>
                          <a:cs typeface="Arial" pitchFamily="34" charset="0"/>
                        </a:rPr>
                        <a:t>Administrations de sécurité sociale</a:t>
                      </a:r>
                      <a:endParaRPr lang="fr-FR" sz="1400" dirty="0">
                        <a:latin typeface="Arial" pitchFamily="34" charset="0"/>
                        <a:ea typeface="Times New Roman"/>
                        <a:cs typeface="Arial" pitchFamily="34" charset="0"/>
                      </a:endParaRPr>
                    </a:p>
                  </a:txBody>
                  <a:tcPr marL="44450" marR="44450" marT="0" marB="0" anchor="ctr"/>
                </a:tc>
                <a:tc>
                  <a:txBody>
                    <a:bodyPr/>
                    <a:lstStyle/>
                    <a:p>
                      <a:pPr marL="342900" lvl="0" indent="-342900" algn="l">
                        <a:spcBef>
                          <a:spcPts val="600"/>
                        </a:spcBef>
                        <a:spcAft>
                          <a:spcPts val="0"/>
                        </a:spcAft>
                        <a:buFont typeface="Symbol"/>
                        <a:buChar char=""/>
                        <a:tabLst>
                          <a:tab pos="457200" algn="l"/>
                        </a:tabLst>
                      </a:pPr>
                      <a:r>
                        <a:rPr lang="fr-FR" sz="1400" dirty="0">
                          <a:latin typeface="Arial" pitchFamily="34" charset="0"/>
                          <a:cs typeface="Arial" pitchFamily="34" charset="0"/>
                        </a:rPr>
                        <a:t>Les </a:t>
                      </a:r>
                      <a:r>
                        <a:rPr lang="fr-FR" sz="1400" dirty="0" smtClean="0">
                          <a:latin typeface="Arial" pitchFamily="34" charset="0"/>
                          <a:cs typeface="Arial" pitchFamily="34" charset="0"/>
                        </a:rPr>
                        <a:t>états financiers de l’IPRES</a:t>
                      </a:r>
                      <a:r>
                        <a:rPr lang="fr-FR" sz="1400" baseline="0" dirty="0" smtClean="0">
                          <a:latin typeface="Arial" pitchFamily="34" charset="0"/>
                          <a:cs typeface="Arial" pitchFamily="34" charset="0"/>
                        </a:rPr>
                        <a:t> et de la CSS</a:t>
                      </a:r>
                      <a:endParaRPr lang="fr-FR" sz="1400" dirty="0">
                        <a:latin typeface="Arial" pitchFamily="34" charset="0"/>
                        <a:ea typeface="Times New Roman"/>
                        <a:cs typeface="Arial" pitchFamily="34" charset="0"/>
                      </a:endParaRPr>
                    </a:p>
                  </a:txBody>
                  <a:tcPr marL="44450" marR="44450" marT="0" marB="0" anchor="ctr"/>
                </a:tc>
              </a:tr>
            </a:tbl>
          </a:graphicData>
        </a:graphic>
      </p:graphicFrame>
      <p:sp>
        <p:nvSpPr>
          <p:cNvPr id="4" name="Espace réservé du numéro de diapositive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3773871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16001" y="0"/>
            <a:ext cx="10479313" cy="9144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Times New Roman" panose="02020603050405020304" pitchFamily="18" charset="0"/>
                <a:cs typeface="Times New Roman" panose="02020603050405020304" pitchFamily="18" charset="0"/>
              </a:rPr>
              <a:t>4</a:t>
            </a:r>
            <a:r>
              <a:rPr lang="fr-FR" sz="4400" b="1" dirty="0" smtClean="0">
                <a:latin typeface="Times New Roman" panose="02020603050405020304" pitchFamily="18" charset="0"/>
                <a:cs typeface="Times New Roman" panose="02020603050405020304" pitchFamily="18" charset="0"/>
              </a:rPr>
              <a:t>. Traitement des données </a:t>
            </a:r>
            <a:r>
              <a:rPr lang="fr-FR" sz="4400" b="1" dirty="0">
                <a:latin typeface="Times New Roman" panose="02020603050405020304" pitchFamily="18" charset="0"/>
                <a:cs typeface="Times New Roman" panose="02020603050405020304" pitchFamily="18" charset="0"/>
              </a:rPr>
              <a:t>des APU</a:t>
            </a:r>
          </a:p>
        </p:txBody>
      </p:sp>
      <p:sp>
        <p:nvSpPr>
          <p:cNvPr id="4" name="Rectangle 3"/>
          <p:cNvSpPr/>
          <p:nvPr/>
        </p:nvSpPr>
        <p:spPr>
          <a:xfrm>
            <a:off x="783769" y="3111250"/>
            <a:ext cx="10711545" cy="1477328"/>
          </a:xfrm>
          <a:prstGeom prst="rect">
            <a:avLst/>
          </a:prstGeom>
          <a:solidFill>
            <a:schemeClr val="accent4">
              <a:lumMod val="20000"/>
              <a:lumOff val="80000"/>
            </a:schemeClr>
          </a:solidFill>
          <a:ln w="19050">
            <a:solidFill>
              <a:schemeClr val="accent1"/>
            </a:solidFill>
          </a:ln>
        </p:spPr>
        <p:txBody>
          <a:bodyPr wrap="square">
            <a:spAutoFit/>
          </a:bodyPr>
          <a:lstStyle/>
          <a:p>
            <a:r>
              <a:rPr lang="fr-FR" dirty="0">
                <a:latin typeface="Arial" panose="020B0604020202020204" pitchFamily="34" charset="0"/>
                <a:ea typeface="Calibri" panose="020F0502020204030204" pitchFamily="34" charset="0"/>
              </a:rPr>
              <a:t>Le traitement des données </a:t>
            </a:r>
            <a:r>
              <a:rPr lang="fr-FR" dirty="0" smtClean="0">
                <a:latin typeface="Arial" panose="020B0604020202020204" pitchFamily="34" charset="0"/>
                <a:ea typeface="Calibri" panose="020F0502020204030204" pitchFamily="34" charset="0"/>
              </a:rPr>
              <a:t>se fait à deux niveaux à savoir :</a:t>
            </a:r>
          </a:p>
          <a:p>
            <a:endParaRPr lang="fr-FR" dirty="0" smtClean="0">
              <a:latin typeface="Arial" panose="020B0604020202020204" pitchFamily="34" charset="0"/>
              <a:ea typeface="Calibri" panose="020F0502020204030204" pitchFamily="34" charset="0"/>
            </a:endParaRPr>
          </a:p>
          <a:p>
            <a:pPr marL="342900" indent="-342900">
              <a:buFont typeface="Wingdings" panose="05000000000000000000" pitchFamily="2" charset="2"/>
              <a:buChar char="v"/>
            </a:pPr>
            <a:r>
              <a:rPr lang="fr-FR" dirty="0" smtClean="0">
                <a:latin typeface="Arial" panose="020B0604020202020204" pitchFamily="34" charset="0"/>
                <a:ea typeface="Calibri" panose="020F0502020204030204" pitchFamily="34" charset="0"/>
              </a:rPr>
              <a:t>le traitement des données sources ;</a:t>
            </a:r>
          </a:p>
          <a:p>
            <a:endParaRPr lang="fr-FR" dirty="0" smtClean="0">
              <a:latin typeface="Arial" panose="020B0604020202020204" pitchFamily="34" charset="0"/>
              <a:ea typeface="Calibri" panose="020F0502020204030204" pitchFamily="34" charset="0"/>
            </a:endParaRPr>
          </a:p>
          <a:p>
            <a:pPr marL="342900" indent="-342900">
              <a:buFont typeface="Wingdings" panose="05000000000000000000" pitchFamily="2" charset="2"/>
              <a:buChar char="v"/>
            </a:pPr>
            <a:r>
              <a:rPr lang="fr-FR" dirty="0" smtClean="0">
                <a:latin typeface="Arial" panose="020B0604020202020204" pitchFamily="34" charset="0"/>
              </a:rPr>
              <a:t>Le calcul de la Consommation de capital fixe (CCF).</a:t>
            </a:r>
            <a:endParaRPr lang="fr-FR" dirty="0"/>
          </a:p>
        </p:txBody>
      </p:sp>
      <p:sp>
        <p:nvSpPr>
          <p:cNvPr id="7" name="Rectangle 6"/>
          <p:cNvSpPr/>
          <p:nvPr/>
        </p:nvSpPr>
        <p:spPr>
          <a:xfrm>
            <a:off x="667658" y="1152631"/>
            <a:ext cx="10827655" cy="646331"/>
          </a:xfrm>
          <a:prstGeom prst="rect">
            <a:avLst/>
          </a:prstGeom>
          <a:solidFill>
            <a:schemeClr val="accent4">
              <a:lumMod val="20000"/>
              <a:lumOff val="80000"/>
            </a:schemeClr>
          </a:solidFill>
          <a:ln>
            <a:solidFill>
              <a:schemeClr val="accent1"/>
            </a:solidFill>
          </a:ln>
        </p:spPr>
        <p:txBody>
          <a:bodyPr wrap="square">
            <a:spAutoFit/>
          </a:bodyPr>
          <a:lstStyle/>
          <a:p>
            <a:pPr algn="just"/>
            <a:r>
              <a:rPr lang="fr-FR" dirty="0">
                <a:latin typeface="Arial" panose="020B0604020202020204" pitchFamily="34" charset="0"/>
                <a:cs typeface="Arial" panose="020B0604020202020204" pitchFamily="34" charset="0"/>
              </a:rPr>
              <a:t>Le traitement des données </a:t>
            </a:r>
            <a:r>
              <a:rPr lang="fr-FR" dirty="0" smtClean="0">
                <a:latin typeface="Arial" panose="020B0604020202020204" pitchFamily="34" charset="0"/>
                <a:cs typeface="Arial" panose="020B0604020202020204" pitchFamily="34" charset="0"/>
              </a:rPr>
              <a:t>vise </a:t>
            </a:r>
            <a:r>
              <a:rPr lang="fr-FR" dirty="0">
                <a:latin typeface="Arial" panose="020B0604020202020204" pitchFamily="34" charset="0"/>
                <a:cs typeface="Arial" panose="020B0604020202020204" pitchFamily="34" charset="0"/>
              </a:rPr>
              <a:t>à déterminer les comptes de branches du secteur des APU et les équilibres ressources-emplois des produits ainsi que l’élaboration des comptes </a:t>
            </a:r>
            <a:r>
              <a:rPr lang="fr-FR" dirty="0" smtClean="0">
                <a:latin typeface="Arial" panose="020B0604020202020204" pitchFamily="34" charset="0"/>
                <a:cs typeface="Arial" panose="020B0604020202020204" pitchFamily="34" charset="0"/>
              </a:rPr>
              <a:t>de secteur.</a:t>
            </a:r>
            <a:endParaRPr lang="fr-FR" dirty="0">
              <a:latin typeface="Arial" panose="020B0604020202020204" pitchFamily="34" charset="0"/>
              <a:cs typeface="Arial" panose="020B0604020202020204" pitchFamily="34" charset="0"/>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201709379"/>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Rétrospective">
  <a:themeElements>
    <a:clrScheme name="Rétrospectiv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2734</TotalTime>
  <Words>2441</Words>
  <Application>Microsoft Office PowerPoint</Application>
  <PresentationFormat>Grand écran</PresentationFormat>
  <Paragraphs>472</Paragraphs>
  <Slides>23</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23</vt:i4>
      </vt:variant>
    </vt:vector>
  </HeadingPairs>
  <TitlesOfParts>
    <vt:vector size="30" baseType="lpstr">
      <vt:lpstr>Arial</vt:lpstr>
      <vt:lpstr>Calibri</vt:lpstr>
      <vt:lpstr>Calibri Light</vt:lpstr>
      <vt:lpstr>Symbol</vt:lpstr>
      <vt:lpstr>Times New Roman</vt:lpstr>
      <vt:lpstr>Wingdings</vt:lpstr>
      <vt:lpstr>Rétrospective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Ababacar DIOP</dc:creator>
  <cp:lastModifiedBy>hp</cp:lastModifiedBy>
  <cp:revision>232</cp:revision>
  <dcterms:created xsi:type="dcterms:W3CDTF">2020-08-15T15:23:39Z</dcterms:created>
  <dcterms:modified xsi:type="dcterms:W3CDTF">2021-02-02T21:06:39Z</dcterms:modified>
</cp:coreProperties>
</file>