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8" r:id="rId2"/>
    <p:sldId id="274" r:id="rId3"/>
    <p:sldId id="280" r:id="rId4"/>
    <p:sldId id="261" r:id="rId5"/>
    <p:sldId id="276" r:id="rId6"/>
    <p:sldId id="289" r:id="rId7"/>
    <p:sldId id="279" r:id="rId8"/>
    <p:sldId id="290" r:id="rId9"/>
    <p:sldId id="300" r:id="rId10"/>
    <p:sldId id="299" r:id="rId11"/>
    <p:sldId id="301" r:id="rId12"/>
    <p:sldId id="302" r:id="rId13"/>
    <p:sldId id="304" r:id="rId14"/>
    <p:sldId id="305" r:id="rId15"/>
    <p:sldId id="282" r:id="rId16"/>
    <p:sldId id="281" r:id="rId17"/>
    <p:sldId id="291" r:id="rId18"/>
    <p:sldId id="306" r:id="rId19"/>
    <p:sldId id="307" r:id="rId20"/>
    <p:sldId id="308" r:id="rId21"/>
    <p:sldId id="288" r:id="rId22"/>
    <p:sldId id="309" r:id="rId23"/>
    <p:sldId id="296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61" autoAdjust="0"/>
    <p:restoredTop sz="94660"/>
  </p:normalViewPr>
  <p:slideViewPr>
    <p:cSldViewPr snapToGrid="0">
      <p:cViewPr varScale="1">
        <p:scale>
          <a:sx n="88" d="100"/>
          <a:sy n="88" d="100"/>
        </p:scale>
        <p:origin x="5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srael%20SAWADOGO\Documents\WORK\PT\chapitre%200\fiche_analyse_prin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srael%20SAWADOGO\Documents\WORK\PT\chapitre%200\fiche_analyse_princ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srael%20SAWADOGO\Desktop\Classeur1%20(Enregistr&#233;%20automatiquement)%20(Enregistr&#233;%20automatiquement)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srael%20SAWADOGO\Desktop\Classeur1%20(Enregistr&#233;%20automatiquement)%20(Enregistr&#233;%20automatiquement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srael%20SAWADOGO\Desktop\Classeur1%20(Enregistr&#233;%20automatiquement)%20(Enregistr&#233;%20automatiquement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srael%20SAWADOGO\Desktop\Classeur1%20(Enregistr&#233;%20automatiquement)%20(Enregistr&#233;%20automatiquement)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55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ln>
              <a:noFill/>
            </a:ln>
          </c:spPr>
          <c:explosion val="9"/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4068-48EB-A458-6CCA298EF3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4068-48EB-A458-6CCA298EF3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4068-48EB-A458-6CCA298EF361}"/>
              </c:ext>
            </c:extLst>
          </c:dPt>
          <c:dLbls>
            <c:dLbl>
              <c:idx val="0"/>
              <c:layout>
                <c:manualLayout>
                  <c:x val="-4.1217342822127197E-2"/>
                  <c:y val="0.1363577937960338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068-48EB-A458-6CCA298EF361}"/>
                </c:ext>
              </c:extLst>
            </c:dLbl>
            <c:dLbl>
              <c:idx val="1"/>
              <c:layout>
                <c:manualLayout>
                  <c:x val="1.1667208850448965E-3"/>
                  <c:y val="-0.217603025693426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169655145812184"/>
                      <c:h val="0.275631238990017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068-48EB-A458-6CCA298EF361}"/>
                </c:ext>
              </c:extLst>
            </c:dLbl>
            <c:dLbl>
              <c:idx val="2"/>
              <c:layout>
                <c:manualLayout>
                  <c:x val="0.12688519813153828"/>
                  <c:y val="2.4458921495646856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31675599668278"/>
                      <c:h val="0.211127653376856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068-48EB-A458-6CCA298EF3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Feuil3!$D$3:$D$5</c:f>
              <c:strCache>
                <c:ptCount val="3"/>
                <c:pt idx="0">
                  <c:v>dimension sociale</c:v>
                </c:pt>
                <c:pt idx="1">
                  <c:v>dimension de niveau de vie </c:v>
                </c:pt>
                <c:pt idx="2">
                  <c:v>dimension économique</c:v>
                </c:pt>
              </c:strCache>
            </c:strRef>
          </c:cat>
          <c:val>
            <c:numRef>
              <c:f>Feuil3!$E$3:$E$5</c:f>
              <c:numCache>
                <c:formatCode>0.0%</c:formatCode>
                <c:ptCount val="3"/>
                <c:pt idx="0">
                  <c:v>0.42100000000000004</c:v>
                </c:pt>
                <c:pt idx="1">
                  <c:v>0.373</c:v>
                </c:pt>
                <c:pt idx="2">
                  <c:v>0.20600000000000002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68-48EB-A458-6CCA298EF361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marker"/>
        <c:varyColors val="0"/>
        <c:ser>
          <c:idx val="0"/>
          <c:order val="0"/>
          <c:tx>
            <c:strRef>
              <c:f>UEMOA!$Y$2</c:f>
              <c:strCache>
                <c:ptCount val="1"/>
                <c:pt idx="0">
                  <c:v>2000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UEMOA!$X$3:$X$10</c:f>
              <c:strCache>
                <c:ptCount val="8"/>
                <c:pt idx="0">
                  <c:v>BEN</c:v>
                </c:pt>
                <c:pt idx="1">
                  <c:v>BFA</c:v>
                </c:pt>
                <c:pt idx="2">
                  <c:v>CIV</c:v>
                </c:pt>
                <c:pt idx="3">
                  <c:v>GNB</c:v>
                </c:pt>
                <c:pt idx="4">
                  <c:v>MLI</c:v>
                </c:pt>
                <c:pt idx="5">
                  <c:v>NER</c:v>
                </c:pt>
                <c:pt idx="6">
                  <c:v>SEN</c:v>
                </c:pt>
                <c:pt idx="7">
                  <c:v>TGO</c:v>
                </c:pt>
              </c:strCache>
            </c:strRef>
          </c:cat>
          <c:val>
            <c:numRef>
              <c:f>UEMOA!$Y$3:$Y$10</c:f>
              <c:numCache>
                <c:formatCode>0.0</c:formatCode>
                <c:ptCount val="8"/>
                <c:pt idx="0">
                  <c:v>35.031301589291097</c:v>
                </c:pt>
                <c:pt idx="1">
                  <c:v>11.649366228105825</c:v>
                </c:pt>
                <c:pt idx="2">
                  <c:v>33.161273080635674</c:v>
                </c:pt>
                <c:pt idx="3">
                  <c:v>21.786324101258828</c:v>
                </c:pt>
                <c:pt idx="4">
                  <c:v>9.2232574715758666</c:v>
                </c:pt>
                <c:pt idx="5">
                  <c:v>2.1336642603573033</c:v>
                </c:pt>
                <c:pt idx="6">
                  <c:v>47.293056637165648</c:v>
                </c:pt>
                <c:pt idx="7">
                  <c:v>29.181912459680682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65-4A5B-8C12-250C388FF307}"/>
            </c:ext>
          </c:extLst>
        </c:ser>
        <c:ser>
          <c:idx val="1"/>
          <c:order val="1"/>
          <c:tx>
            <c:strRef>
              <c:f>UEMOA!$Z$2</c:f>
              <c:strCache>
                <c:ptCount val="1"/>
                <c:pt idx="0">
                  <c:v>2017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strRef>
              <c:f>UEMOA!$X$3:$X$10</c:f>
              <c:strCache>
                <c:ptCount val="8"/>
                <c:pt idx="0">
                  <c:v>BEN</c:v>
                </c:pt>
                <c:pt idx="1">
                  <c:v>BFA</c:v>
                </c:pt>
                <c:pt idx="2">
                  <c:v>CIV</c:v>
                </c:pt>
                <c:pt idx="3">
                  <c:v>GNB</c:v>
                </c:pt>
                <c:pt idx="4">
                  <c:v>MLI</c:v>
                </c:pt>
                <c:pt idx="5">
                  <c:v>NER</c:v>
                </c:pt>
                <c:pt idx="6">
                  <c:v>SEN</c:v>
                </c:pt>
                <c:pt idx="7">
                  <c:v>TGO</c:v>
                </c:pt>
              </c:strCache>
            </c:strRef>
          </c:cat>
          <c:val>
            <c:numRef>
              <c:f>UEMOA!$Z$3:$Z$10</c:f>
              <c:numCache>
                <c:formatCode>0.0</c:formatCode>
                <c:ptCount val="8"/>
                <c:pt idx="0">
                  <c:v>56.002503834697883</c:v>
                </c:pt>
                <c:pt idx="1">
                  <c:v>63.936489561310736</c:v>
                </c:pt>
                <c:pt idx="2">
                  <c:v>70.662636022437582</c:v>
                </c:pt>
                <c:pt idx="3">
                  <c:v>54.971607476045456</c:v>
                </c:pt>
                <c:pt idx="4">
                  <c:v>60.781572298403887</c:v>
                </c:pt>
                <c:pt idx="5">
                  <c:v>45.991248577054492</c:v>
                </c:pt>
                <c:pt idx="6">
                  <c:v>97.371759498452519</c:v>
                </c:pt>
                <c:pt idx="7">
                  <c:v>61.829027620753152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65-4A5B-8C12-250C388FF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5257568"/>
        <c:axId val="595265184"/>
      </c:radarChart>
      <c:catAx>
        <c:axId val="59525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265184"/>
        <c:crosses val="autoZero"/>
        <c:auto val="1"/>
        <c:lblAlgn val="ctr"/>
        <c:lblOffset val="100"/>
        <c:noMultiLvlLbl val="0"/>
      </c:catAx>
      <c:valAx>
        <c:axId val="595265184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accent3"/>
              </a:solidFill>
              <a:prstDash val="solid"/>
              <a:miter lim="800000"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257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solidFill>
            <a:schemeClr val="bg2">
              <a:lumMod val="7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CIV!$D$2</c:f>
              <c:strCache>
                <c:ptCount val="1"/>
                <c:pt idx="0">
                  <c:v>Taux de croissance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CIV!$C$3:$C$20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CIV!$D$3:$D$20</c:f>
              <c:numCache>
                <c:formatCode>0.00</c:formatCode>
                <c:ptCount val="18"/>
                <c:pt idx="0">
                  <c:v>-2.0684000567823233</c:v>
                </c:pt>
                <c:pt idx="1">
                  <c:v>0.12137191512364609</c:v>
                </c:pt>
                <c:pt idx="2">
                  <c:v>-1.6676421379311535</c:v>
                </c:pt>
                <c:pt idx="3">
                  <c:v>-1.3595359429726415</c:v>
                </c:pt>
                <c:pt idx="4">
                  <c:v>1.2317728399717538</c:v>
                </c:pt>
                <c:pt idx="5">
                  <c:v>1.7212473673173321</c:v>
                </c:pt>
                <c:pt idx="6">
                  <c:v>1.5158423636340643</c:v>
                </c:pt>
                <c:pt idx="7">
                  <c:v>1.7650367837002392</c:v>
                </c:pt>
                <c:pt idx="8">
                  <c:v>2.5428414762423586</c:v>
                </c:pt>
                <c:pt idx="9" formatCode="General">
                  <c:v>3.251453718676018</c:v>
                </c:pt>
                <c:pt idx="10" formatCode="General">
                  <c:v>2.017638592053018</c:v>
                </c:pt>
                <c:pt idx="11" formatCode="General">
                  <c:v>-4.3872547882852473</c:v>
                </c:pt>
                <c:pt idx="12" formatCode="General">
                  <c:v>10.706504103083176</c:v>
                </c:pt>
                <c:pt idx="13" formatCode="General">
                  <c:v>8.8894213017292429</c:v>
                </c:pt>
                <c:pt idx="14" formatCode="General">
                  <c:v>8.794077390343233</c:v>
                </c:pt>
                <c:pt idx="15" formatCode="General">
                  <c:v>8.8428654416823633</c:v>
                </c:pt>
                <c:pt idx="16" formatCode="General">
                  <c:v>7.9717457380940715</c:v>
                </c:pt>
                <c:pt idx="17" formatCode="General">
                  <c:v>7.702089422123521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57-4E43-90F3-927772248DAA}"/>
            </c:ext>
          </c:extLst>
        </c:ser>
        <c:ser>
          <c:idx val="2"/>
          <c:order val="2"/>
          <c:tx>
            <c:strRef>
              <c:f>CIV!$F$2</c:f>
              <c:strCache>
                <c:ptCount val="1"/>
                <c:pt idx="0">
                  <c:v>Taux de croissance inclusive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CIV!$C$3:$C$20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CIV!$F$3:$F$20</c:f>
              <c:numCache>
                <c:formatCode>0.00</c:formatCode>
                <c:ptCount val="18"/>
                <c:pt idx="0">
                  <c:v>-0.68590779122960954</c:v>
                </c:pt>
                <c:pt idx="1">
                  <c:v>4.332673369716742E-2</c:v>
                </c:pt>
                <c:pt idx="2">
                  <c:v>-0.62195084060088157</c:v>
                </c:pt>
                <c:pt idx="3">
                  <c:v>-0.48027026479569129</c:v>
                </c:pt>
                <c:pt idx="4">
                  <c:v>0.46222905713546902</c:v>
                </c:pt>
                <c:pt idx="5">
                  <c:v>0.66419810131927359</c:v>
                </c:pt>
                <c:pt idx="6">
                  <c:v>0.59766544285427836</c:v>
                </c:pt>
                <c:pt idx="7">
                  <c:v>0.71685235998584029</c:v>
                </c:pt>
                <c:pt idx="8">
                  <c:v>1.1152600200069096</c:v>
                </c:pt>
                <c:pt idx="9" formatCode="General">
                  <c:v>1.4604355361649146</c:v>
                </c:pt>
                <c:pt idx="10" formatCode="General">
                  <c:v>0.92989196839768562</c:v>
                </c:pt>
                <c:pt idx="11" formatCode="General">
                  <c:v>-1.8411596564182822</c:v>
                </c:pt>
                <c:pt idx="12" formatCode="General">
                  <c:v>5.7726586473360486</c:v>
                </c:pt>
                <c:pt idx="13" formatCode="General">
                  <c:v>4.9252284480156172</c:v>
                </c:pt>
                <c:pt idx="14" formatCode="General">
                  <c:v>5.2256934367619623</c:v>
                </c:pt>
                <c:pt idx="15" formatCode="General">
                  <c:v>6.1439767916554935</c:v>
                </c:pt>
                <c:pt idx="16" formatCode="General">
                  <c:v>5.6881860140932421</c:v>
                </c:pt>
                <c:pt idx="17" formatCode="General">
                  <c:v>5.44249941447781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57-4E43-90F3-927772248D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95302720"/>
        <c:axId val="595286944"/>
      </c:barChart>
      <c:lineChart>
        <c:grouping val="standard"/>
        <c:varyColors val="0"/>
        <c:ser>
          <c:idx val="1"/>
          <c:order val="1"/>
          <c:tx>
            <c:strRef>
              <c:f>CIV!$E$2</c:f>
              <c:strCache>
                <c:ptCount val="1"/>
                <c:pt idx="0">
                  <c:v>INIC (%)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CIV!$C$3:$C$20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CIV!$E$3:$E$20</c:f>
              <c:numCache>
                <c:formatCode>0.00</c:formatCode>
                <c:ptCount val="18"/>
                <c:pt idx="0">
                  <c:v>33.161273080635674</c:v>
                </c:pt>
                <c:pt idx="1">
                  <c:v>35.697495300316277</c:v>
                </c:pt>
                <c:pt idx="2">
                  <c:v>37.295222185526114</c:v>
                </c:pt>
                <c:pt idx="3">
                  <c:v>35.326043954790535</c:v>
                </c:pt>
                <c:pt idx="4">
                  <c:v>37.525511371566573</c:v>
                </c:pt>
                <c:pt idx="5">
                  <c:v>38.588184007186982</c:v>
                </c:pt>
                <c:pt idx="6">
                  <c:v>39.427941664161011</c:v>
                </c:pt>
                <c:pt idx="7">
                  <c:v>40.614018166976926</c:v>
                </c:pt>
                <c:pt idx="8">
                  <c:v>43.858810328002299</c:v>
                </c:pt>
                <c:pt idx="9">
                  <c:v>44.916387023328127</c:v>
                </c:pt>
                <c:pt idx="10">
                  <c:v>46.088133527000394</c:v>
                </c:pt>
                <c:pt idx="11">
                  <c:v>41.966098283931601</c:v>
                </c:pt>
                <c:pt idx="12">
                  <c:v>53.917306636754411</c:v>
                </c:pt>
                <c:pt idx="13">
                  <c:v>55.405501447631032</c:v>
                </c:pt>
                <c:pt idx="14">
                  <c:v>59.42287297244269</c:v>
                </c:pt>
                <c:pt idx="15">
                  <c:v>69.479478480977491</c:v>
                </c:pt>
                <c:pt idx="16">
                  <c:v>71.354333178383641</c:v>
                </c:pt>
                <c:pt idx="17">
                  <c:v>70.662636022437582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57-4E43-90F3-927772248D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5287488"/>
        <c:axId val="595303808"/>
      </c:lineChart>
      <c:dateAx>
        <c:axId val="59530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286944"/>
        <c:crosses val="autoZero"/>
        <c:auto val="0"/>
        <c:lblOffset val="400"/>
        <c:baseTimeUnit val="days"/>
      </c:dateAx>
      <c:valAx>
        <c:axId val="595286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600" b="1"/>
                  <a:t>Taux</a:t>
                </a:r>
                <a:r>
                  <a:rPr lang="fr-FR" sz="1600" b="1" baseline="0"/>
                  <a:t> de croissance (%)</a:t>
                </a:r>
                <a:endParaRPr lang="fr-FR" sz="1600" b="1"/>
              </a:p>
            </c:rich>
          </c:tx>
          <c:layout>
            <c:manualLayout>
              <c:xMode val="edge"/>
              <c:yMode val="edge"/>
              <c:x val="6.6775467262858339E-3"/>
              <c:y val="4.17762441415034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302720"/>
        <c:crosses val="autoZero"/>
        <c:crossBetween val="between"/>
      </c:valAx>
      <c:valAx>
        <c:axId val="59530380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600" b="1"/>
                  <a:t>Niveau</a:t>
                </a:r>
                <a:r>
                  <a:rPr lang="fr-FR" sz="1600" b="1" baseline="0"/>
                  <a:t> d'inclusion (%)</a:t>
                </a:r>
                <a:endParaRPr lang="fr-FR" sz="1600" b="1"/>
              </a:p>
            </c:rich>
          </c:tx>
          <c:layout>
            <c:manualLayout>
              <c:xMode val="edge"/>
              <c:yMode val="edge"/>
              <c:x val="0.96708748456226279"/>
              <c:y val="3.372505225542775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287488"/>
        <c:crosses val="max"/>
        <c:crossBetween val="between"/>
      </c:valAx>
      <c:dateAx>
        <c:axId val="595287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95303808"/>
        <c:crosses val="autoZero"/>
        <c:auto val="0"/>
        <c:lblOffset val="100"/>
        <c:baseTimeUnit val="days"/>
      </c:dateAx>
      <c:spPr>
        <a:solidFill>
          <a:schemeClr val="bg1"/>
        </a:soli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2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SEN!$D$2</c:f>
              <c:strCache>
                <c:ptCount val="1"/>
                <c:pt idx="0">
                  <c:v>Taux de croissance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SEN!$C$3:$C$20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SEN!$D$3:$D$20</c:f>
              <c:numCache>
                <c:formatCode>0.00</c:formatCode>
                <c:ptCount val="18"/>
                <c:pt idx="0">
                  <c:v>3.1989880355780258</c:v>
                </c:pt>
                <c:pt idx="1">
                  <c:v>4.5809164417791095</c:v>
                </c:pt>
                <c:pt idx="2">
                  <c:v>0.65480364756504628</c:v>
                </c:pt>
                <c:pt idx="3">
                  <c:v>6.6832281778494149</c:v>
                </c:pt>
                <c:pt idx="4">
                  <c:v>5.8707722130696425</c:v>
                </c:pt>
                <c:pt idx="5">
                  <c:v>5.622606856460763</c:v>
                </c:pt>
                <c:pt idx="6">
                  <c:v>2.461570253892404</c:v>
                </c:pt>
                <c:pt idx="7">
                  <c:v>4.9384850827156441</c:v>
                </c:pt>
                <c:pt idx="8">
                  <c:v>4.0563757269098062</c:v>
                </c:pt>
                <c:pt idx="9" formatCode="General">
                  <c:v>2.092527083852346</c:v>
                </c:pt>
                <c:pt idx="10" formatCode="General">
                  <c:v>3.5627453899213606</c:v>
                </c:pt>
                <c:pt idx="11" formatCode="General">
                  <c:v>1.4583886713895708</c:v>
                </c:pt>
                <c:pt idx="12" formatCode="General">
                  <c:v>5.117394236747856</c:v>
                </c:pt>
                <c:pt idx="13" formatCode="General">
                  <c:v>2.8221056497235821</c:v>
                </c:pt>
                <c:pt idx="14" formatCode="General">
                  <c:v>6.6135001033739655</c:v>
                </c:pt>
                <c:pt idx="15" formatCode="General">
                  <c:v>6.367043650669828</c:v>
                </c:pt>
                <c:pt idx="16" formatCode="General">
                  <c:v>6.2284498962242623</c:v>
                </c:pt>
                <c:pt idx="17" formatCode="General">
                  <c:v>7.1537869416744826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50-48E4-9CF6-28A985E34AEC}"/>
            </c:ext>
          </c:extLst>
        </c:ser>
        <c:ser>
          <c:idx val="2"/>
          <c:order val="2"/>
          <c:tx>
            <c:strRef>
              <c:f>SEN!$F$2</c:f>
              <c:strCache>
                <c:ptCount val="1"/>
                <c:pt idx="0">
                  <c:v>Taux de croissance inclusive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SEN!$C$3:$C$20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SEN!$F$3:$F$20</c:f>
              <c:numCache>
                <c:formatCode>0.00</c:formatCode>
                <c:ptCount val="18"/>
                <c:pt idx="0">
                  <c:v>1.5128992234820686</c:v>
                </c:pt>
                <c:pt idx="1">
                  <c:v>2.6162434406374984</c:v>
                </c:pt>
                <c:pt idx="2">
                  <c:v>0.37387577837623182</c:v>
                </c:pt>
                <c:pt idx="3">
                  <c:v>4.1668177784192508</c:v>
                </c:pt>
                <c:pt idx="4">
                  <c:v>3.8708949939216226</c:v>
                </c:pt>
                <c:pt idx="5">
                  <c:v>4.0452973548107085</c:v>
                </c:pt>
                <c:pt idx="6">
                  <c:v>1.8177535114601804</c:v>
                </c:pt>
                <c:pt idx="7">
                  <c:v>3.6711998920007782</c:v>
                </c:pt>
                <c:pt idx="8">
                  <c:v>3.0683753909890936</c:v>
                </c:pt>
                <c:pt idx="9" formatCode="General">
                  <c:v>1.680925738779576</c:v>
                </c:pt>
                <c:pt idx="10" formatCode="General">
                  <c:v>2.957623467576763</c:v>
                </c:pt>
                <c:pt idx="11" formatCode="General">
                  <c:v>1.2206744727603631</c:v>
                </c:pt>
                <c:pt idx="12" formatCode="General">
                  <c:v>4.4116735373653588</c:v>
                </c:pt>
                <c:pt idx="13" formatCode="General">
                  <c:v>2.5089353571237716</c:v>
                </c:pt>
                <c:pt idx="14" formatCode="General">
                  <c:v>6.0783495095813693</c:v>
                </c:pt>
                <c:pt idx="15" formatCode="General">
                  <c:v>5.9397605627619452</c:v>
                </c:pt>
                <c:pt idx="16" formatCode="General">
                  <c:v>5.8974236581128654</c:v>
                </c:pt>
                <c:pt idx="17" formatCode="General">
                  <c:v>6.9657682158789793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50-48E4-9CF6-28A985E34A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95266816"/>
        <c:axId val="595258656"/>
      </c:barChart>
      <c:lineChart>
        <c:grouping val="standard"/>
        <c:varyColors val="0"/>
        <c:ser>
          <c:idx val="1"/>
          <c:order val="1"/>
          <c:tx>
            <c:strRef>
              <c:f>SEN!$E$2</c:f>
              <c:strCache>
                <c:ptCount val="1"/>
                <c:pt idx="0">
                  <c:v>INIC (%)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SEN!$C$3:$C$20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SEN!$E$3:$E$20</c:f>
              <c:numCache>
                <c:formatCode>0.00</c:formatCode>
                <c:ptCount val="18"/>
                <c:pt idx="0">
                  <c:v>47.293056637165648</c:v>
                </c:pt>
                <c:pt idx="1">
                  <c:v>57.11179136071334</c:v>
                </c:pt>
                <c:pt idx="2">
                  <c:v>57.097387860700962</c:v>
                </c:pt>
                <c:pt idx="3">
                  <c:v>62.347381647533162</c:v>
                </c:pt>
                <c:pt idx="4">
                  <c:v>65.93502274375679</c:v>
                </c:pt>
                <c:pt idx="5">
                  <c:v>71.947007110454166</c:v>
                </c:pt>
                <c:pt idx="6">
                  <c:v>73.845282643703698</c:v>
                </c:pt>
                <c:pt idx="7">
                  <c:v>74.338584211780329</c:v>
                </c:pt>
                <c:pt idx="8">
                  <c:v>75.643273640398633</c:v>
                </c:pt>
                <c:pt idx="9">
                  <c:v>80.329939418752403</c:v>
                </c:pt>
                <c:pt idx="10">
                  <c:v>83.015291408237445</c:v>
                </c:pt>
                <c:pt idx="11">
                  <c:v>83.700216321434354</c:v>
                </c:pt>
                <c:pt idx="12">
                  <c:v>86.209374014713632</c:v>
                </c:pt>
                <c:pt idx="13">
                  <c:v>88.902956463359743</c:v>
                </c:pt>
                <c:pt idx="14">
                  <c:v>91.908209186848239</c:v>
                </c:pt>
                <c:pt idx="15">
                  <c:v>93.289144674500051</c:v>
                </c:pt>
                <c:pt idx="16">
                  <c:v>94.685254860730794</c:v>
                </c:pt>
                <c:pt idx="17">
                  <c:v>97.371759498452519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50-48E4-9CF6-28A985E34A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5258112"/>
        <c:axId val="595267360"/>
      </c:lineChart>
      <c:catAx>
        <c:axId val="59526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258656"/>
        <c:crosses val="autoZero"/>
        <c:auto val="1"/>
        <c:lblAlgn val="ctr"/>
        <c:lblOffset val="100"/>
        <c:noMultiLvlLbl val="0"/>
      </c:catAx>
      <c:valAx>
        <c:axId val="595258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600" b="1"/>
                  <a:t>Taux</a:t>
                </a:r>
                <a:r>
                  <a:rPr lang="fr-FR" sz="1600" b="1" baseline="0"/>
                  <a:t> de croissance (%)</a:t>
                </a:r>
                <a:endParaRPr lang="fr-FR" sz="1600" b="1"/>
              </a:p>
            </c:rich>
          </c:tx>
          <c:layout>
            <c:manualLayout>
              <c:xMode val="edge"/>
              <c:yMode val="edge"/>
              <c:x val="1.044216917056565E-2"/>
              <c:y val="1.780847596392809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266816"/>
        <c:crosses val="autoZero"/>
        <c:crossBetween val="between"/>
      </c:valAx>
      <c:valAx>
        <c:axId val="59526736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600" b="1"/>
                  <a:t>Niveau</a:t>
                </a:r>
                <a:r>
                  <a:rPr lang="fr-FR" sz="1600" b="1" baseline="0"/>
                  <a:t> d'inclusion (%)</a:t>
                </a:r>
                <a:endParaRPr lang="fr-FR" sz="1600" b="1"/>
              </a:p>
            </c:rich>
          </c:tx>
          <c:layout>
            <c:manualLayout>
              <c:xMode val="edge"/>
              <c:yMode val="edge"/>
              <c:x val="0.96863105076924505"/>
              <c:y val="2.387853908465598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258112"/>
        <c:crosses val="max"/>
        <c:crossBetween val="between"/>
      </c:valAx>
      <c:catAx>
        <c:axId val="595258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95267360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2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MLI!$D$2</c:f>
              <c:strCache>
                <c:ptCount val="1"/>
                <c:pt idx="0">
                  <c:v>Taux de croissance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MLI!$C$3:$C$20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MLI!$D$3:$D$20</c:f>
              <c:numCache>
                <c:formatCode>0.00</c:formatCode>
                <c:ptCount val="18"/>
                <c:pt idx="0">
                  <c:v>-6.0834971813136463E-2</c:v>
                </c:pt>
                <c:pt idx="1">
                  <c:v>15.376239457917421</c:v>
                </c:pt>
                <c:pt idx="2">
                  <c:v>3.1063082520568628</c:v>
                </c:pt>
                <c:pt idx="3">
                  <c:v>9.1190419953242952</c:v>
                </c:pt>
                <c:pt idx="4">
                  <c:v>1.5599986605348874</c:v>
                </c:pt>
                <c:pt idx="5">
                  <c:v>6.5347626571100363</c:v>
                </c:pt>
                <c:pt idx="6">
                  <c:v>4.6621868797987389</c:v>
                </c:pt>
                <c:pt idx="7">
                  <c:v>3.4936168106396934</c:v>
                </c:pt>
                <c:pt idx="8">
                  <c:v>4.7733827267623923</c:v>
                </c:pt>
                <c:pt idx="9" formatCode="General">
                  <c:v>4.6790656995892022</c:v>
                </c:pt>
                <c:pt idx="10" formatCode="General">
                  <c:v>5.4134522222476562</c:v>
                </c:pt>
                <c:pt idx="11" formatCode="General">
                  <c:v>3.2402529131995124</c:v>
                </c:pt>
                <c:pt idx="12" formatCode="General">
                  <c:v>-0.83617886564337596</c:v>
                </c:pt>
                <c:pt idx="13" formatCode="General">
                  <c:v>2.3035848092943638</c:v>
                </c:pt>
                <c:pt idx="14" formatCode="General">
                  <c:v>7.0433562036595276</c:v>
                </c:pt>
                <c:pt idx="15" formatCode="General">
                  <c:v>5.9625815905151711</c:v>
                </c:pt>
                <c:pt idx="16" formatCode="General">
                  <c:v>5.7999999950521186</c:v>
                </c:pt>
                <c:pt idx="17" formatCode="General">
                  <c:v>5.4000001032368203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6-4043-AD78-EE6796EAA19C}"/>
            </c:ext>
          </c:extLst>
        </c:ser>
        <c:ser>
          <c:idx val="2"/>
          <c:order val="2"/>
          <c:tx>
            <c:strRef>
              <c:f>MLI!$F$2</c:f>
              <c:strCache>
                <c:ptCount val="1"/>
                <c:pt idx="0">
                  <c:v>Taux de croissance inclusive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MLI!$C$3:$C$20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MLI!$F$3:$F$20</c:f>
              <c:numCache>
                <c:formatCode>0.00</c:formatCode>
                <c:ptCount val="18"/>
                <c:pt idx="0">
                  <c:v>-5.6109660830861805E-3</c:v>
                </c:pt>
                <c:pt idx="1">
                  <c:v>3.1239410864535881</c:v>
                </c:pt>
                <c:pt idx="2">
                  <c:v>0.52318348483404675</c:v>
                </c:pt>
                <c:pt idx="3">
                  <c:v>2.4564549211559794</c:v>
                </c:pt>
                <c:pt idx="4">
                  <c:v>0.4277200948965153</c:v>
                </c:pt>
                <c:pt idx="5">
                  <c:v>2.1644419657580847</c:v>
                </c:pt>
                <c:pt idx="6">
                  <c:v>1.605628228221581</c:v>
                </c:pt>
                <c:pt idx="7">
                  <c:v>1.293594379218667</c:v>
                </c:pt>
                <c:pt idx="8">
                  <c:v>1.8720246209482607</c:v>
                </c:pt>
                <c:pt idx="9" formatCode="General">
                  <c:v>1.9316270064191796</c:v>
                </c:pt>
                <c:pt idx="10" formatCode="General">
                  <c:v>2.4071342419681336</c:v>
                </c:pt>
                <c:pt idx="11" formatCode="General">
                  <c:v>1.4160912065535212</c:v>
                </c:pt>
                <c:pt idx="12" formatCode="General">
                  <c:v>-0.3612279771721712</c:v>
                </c:pt>
                <c:pt idx="13" formatCode="General">
                  <c:v>1.0569465193253968</c:v>
                </c:pt>
                <c:pt idx="14" formatCode="General">
                  <c:v>3.7191955678546806</c:v>
                </c:pt>
                <c:pt idx="15" formatCode="General">
                  <c:v>3.3303575951323467</c:v>
                </c:pt>
                <c:pt idx="16" formatCode="General">
                  <c:v>3.3448942697562809</c:v>
                </c:pt>
                <c:pt idx="17" formatCode="General">
                  <c:v>3.2822049668627726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16-4043-AD78-EE6796EAA1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95306528"/>
        <c:axId val="595313600"/>
      </c:barChart>
      <c:lineChart>
        <c:grouping val="standard"/>
        <c:varyColors val="0"/>
        <c:ser>
          <c:idx val="1"/>
          <c:order val="1"/>
          <c:tx>
            <c:strRef>
              <c:f>MLI!$E$2</c:f>
              <c:strCache>
                <c:ptCount val="1"/>
                <c:pt idx="0">
                  <c:v>INIC (%)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MLI!$C$3:$C$20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MLI!$E$3:$E$20</c:f>
              <c:numCache>
                <c:formatCode>0.00</c:formatCode>
                <c:ptCount val="18"/>
                <c:pt idx="0">
                  <c:v>9.2232574715758666</c:v>
                </c:pt>
                <c:pt idx="1">
                  <c:v>20.316678177413731</c:v>
                </c:pt>
                <c:pt idx="2">
                  <c:v>16.842613236713301</c:v>
                </c:pt>
                <c:pt idx="3">
                  <c:v>26.937642379709448</c:v>
                </c:pt>
                <c:pt idx="4">
                  <c:v>27.417978342998062</c:v>
                </c:pt>
                <c:pt idx="5">
                  <c:v>33.121967534706108</c:v>
                </c:pt>
                <c:pt idx="6">
                  <c:v>34.439379407521606</c:v>
                </c:pt>
                <c:pt idx="7">
                  <c:v>37.02736875089073</c:v>
                </c:pt>
                <c:pt idx="8">
                  <c:v>39.217987077645986</c:v>
                </c:pt>
                <c:pt idx="9">
                  <c:v>41.282322806212498</c:v>
                </c:pt>
                <c:pt idx="10">
                  <c:v>44.465788985363865</c:v>
                </c:pt>
                <c:pt idx="11">
                  <c:v>43.703107272426919</c:v>
                </c:pt>
                <c:pt idx="12">
                  <c:v>43.199845393632827</c:v>
                </c:pt>
                <c:pt idx="13">
                  <c:v>45.882683158045381</c:v>
                </c:pt>
                <c:pt idx="14">
                  <c:v>52.804308916284711</c:v>
                </c:pt>
                <c:pt idx="15">
                  <c:v>55.854289699448813</c:v>
                </c:pt>
                <c:pt idx="16">
                  <c:v>57.670590907064714</c:v>
                </c:pt>
                <c:pt idx="17">
                  <c:v>60.781572298403887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A16-4043-AD78-EE6796EAA1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5315232"/>
        <c:axId val="595314688"/>
      </c:lineChart>
      <c:catAx>
        <c:axId val="59530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313600"/>
        <c:crosses val="autoZero"/>
        <c:auto val="1"/>
        <c:lblAlgn val="ctr"/>
        <c:lblOffset val="100"/>
        <c:noMultiLvlLbl val="0"/>
      </c:catAx>
      <c:valAx>
        <c:axId val="595313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600" b="1"/>
                  <a:t>Taux</a:t>
                </a:r>
                <a:r>
                  <a:rPr lang="fr-FR" sz="1600" b="1" baseline="0"/>
                  <a:t> de croissance (%)</a:t>
                </a:r>
                <a:endParaRPr lang="fr-FR" sz="1600" b="1"/>
              </a:p>
            </c:rich>
          </c:tx>
          <c:layout>
            <c:manualLayout>
              <c:xMode val="edge"/>
              <c:yMode val="edge"/>
              <c:x val="3.7023221765787036E-3"/>
              <c:y val="7.4164396605871288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306528"/>
        <c:crosses val="autoZero"/>
        <c:crossBetween val="between"/>
      </c:valAx>
      <c:valAx>
        <c:axId val="59531468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600" b="1"/>
                  <a:t>Niveau</a:t>
                </a:r>
                <a:r>
                  <a:rPr lang="fr-FR" sz="1600" b="1" baseline="0"/>
                  <a:t> d'inclusion (%)</a:t>
                </a:r>
                <a:endParaRPr lang="fr-FR" sz="1600" b="1"/>
              </a:p>
            </c:rich>
          </c:tx>
          <c:layout>
            <c:manualLayout>
              <c:xMode val="edge"/>
              <c:yMode val="edge"/>
              <c:x val="0.98098124110133633"/>
              <c:y val="1.468962705393162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315232"/>
        <c:crosses val="max"/>
        <c:crossBetween val="between"/>
      </c:valAx>
      <c:catAx>
        <c:axId val="5953152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95314688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2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239149421610636E-2"/>
          <c:y val="0.11728560892283034"/>
          <c:w val="0.92251466018553574"/>
          <c:h val="0.61866280258670547"/>
        </c:manualLayout>
      </c:layout>
      <c:lineChart>
        <c:grouping val="standard"/>
        <c:varyColors val="0"/>
        <c:ser>
          <c:idx val="0"/>
          <c:order val="0"/>
          <c:tx>
            <c:strRef>
              <c:f>Feuil14!$N$2</c:f>
              <c:strCache>
                <c:ptCount val="1"/>
                <c:pt idx="0">
                  <c:v>BEN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Feuil14!$M$3:$M$20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Feuil14!$N$3:$N$20</c:f>
              <c:numCache>
                <c:formatCode>General</c:formatCode>
                <c:ptCount val="18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2</c:v>
                </c:pt>
                <c:pt idx="11">
                  <c:v>2</c:v>
                </c:pt>
                <c:pt idx="12">
                  <c:v>3</c:v>
                </c:pt>
                <c:pt idx="13">
                  <c:v>2</c:v>
                </c:pt>
                <c:pt idx="14">
                  <c:v>4</c:v>
                </c:pt>
                <c:pt idx="15">
                  <c:v>4</c:v>
                </c:pt>
                <c:pt idx="16">
                  <c:v>6</c:v>
                </c:pt>
                <c:pt idx="17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6EC-4AF5-A202-A13062D88074}"/>
            </c:ext>
          </c:extLst>
        </c:ser>
        <c:ser>
          <c:idx val="1"/>
          <c:order val="1"/>
          <c:tx>
            <c:strRef>
              <c:f>Feuil14!$O$2</c:f>
              <c:strCache>
                <c:ptCount val="1"/>
                <c:pt idx="0">
                  <c:v>BFA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Feuil14!$M$3:$M$20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Feuil14!$O$3:$O$20</c:f>
              <c:numCache>
                <c:formatCode>General</c:formatCode>
                <c:ptCount val="18"/>
                <c:pt idx="0">
                  <c:v>6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6</c:v>
                </c:pt>
                <c:pt idx="7">
                  <c:v>6</c:v>
                </c:pt>
                <c:pt idx="8">
                  <c:v>5</c:v>
                </c:pt>
                <c:pt idx="9">
                  <c:v>6</c:v>
                </c:pt>
                <c:pt idx="10">
                  <c:v>6</c:v>
                </c:pt>
                <c:pt idx="11">
                  <c:v>4</c:v>
                </c:pt>
                <c:pt idx="12">
                  <c:v>5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4</c:v>
                </c:pt>
                <c:pt idx="17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6EC-4AF5-A202-A13062D88074}"/>
            </c:ext>
          </c:extLst>
        </c:ser>
        <c:ser>
          <c:idx val="2"/>
          <c:order val="2"/>
          <c:tx>
            <c:strRef>
              <c:f>Feuil14!$P$2</c:f>
              <c:strCache>
                <c:ptCount val="1"/>
                <c:pt idx="0">
                  <c:v>CIV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Feuil14!$M$3:$M$20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Feuil14!$P$3:$P$20</c:f>
              <c:numCache>
                <c:formatCode>General</c:formatCode>
                <c:ptCount val="18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6</c:v>
                </c:pt>
                <c:pt idx="12">
                  <c:v>4</c:v>
                </c:pt>
                <c:pt idx="13">
                  <c:v>3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6EC-4AF5-A202-A13062D88074}"/>
            </c:ext>
          </c:extLst>
        </c:ser>
        <c:ser>
          <c:idx val="3"/>
          <c:order val="3"/>
          <c:tx>
            <c:strRef>
              <c:f>Feuil14!$Q$2</c:f>
              <c:strCache>
                <c:ptCount val="1"/>
                <c:pt idx="0">
                  <c:v>GNB</c:v>
                </c:pt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Feuil14!$M$3:$M$20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Feuil14!$Q$3:$Q$20</c:f>
              <c:numCache>
                <c:formatCode>General</c:formatCode>
                <c:ptCount val="18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7</c:v>
                </c:pt>
                <c:pt idx="4">
                  <c:v>5</c:v>
                </c:pt>
                <c:pt idx="5">
                  <c:v>7</c:v>
                </c:pt>
                <c:pt idx="6">
                  <c:v>7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7</c:v>
                </c:pt>
                <c:pt idx="11">
                  <c:v>7</c:v>
                </c:pt>
                <c:pt idx="12">
                  <c:v>8</c:v>
                </c:pt>
                <c:pt idx="13">
                  <c:v>7</c:v>
                </c:pt>
                <c:pt idx="14">
                  <c:v>8</c:v>
                </c:pt>
                <c:pt idx="15">
                  <c:v>7</c:v>
                </c:pt>
                <c:pt idx="16">
                  <c:v>7</c:v>
                </c:pt>
                <c:pt idx="17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6EC-4AF5-A202-A13062D88074}"/>
            </c:ext>
          </c:extLst>
        </c:ser>
        <c:ser>
          <c:idx val="4"/>
          <c:order val="4"/>
          <c:tx>
            <c:strRef>
              <c:f>Feuil14!$R$2</c:f>
              <c:strCache>
                <c:ptCount val="1"/>
                <c:pt idx="0">
                  <c:v>MLI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Feuil14!$M$3:$M$20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Feuil14!$R$3:$R$20</c:f>
              <c:numCache>
                <c:formatCode>General</c:formatCode>
                <c:ptCount val="18"/>
                <c:pt idx="0">
                  <c:v>7</c:v>
                </c:pt>
                <c:pt idx="1">
                  <c:v>6</c:v>
                </c:pt>
                <c:pt idx="2">
                  <c:v>7</c:v>
                </c:pt>
                <c:pt idx="3">
                  <c:v>5</c:v>
                </c:pt>
                <c:pt idx="4">
                  <c:v>7</c:v>
                </c:pt>
                <c:pt idx="5">
                  <c:v>6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6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6EC-4AF5-A202-A13062D88074}"/>
            </c:ext>
          </c:extLst>
        </c:ser>
        <c:ser>
          <c:idx val="5"/>
          <c:order val="5"/>
          <c:tx>
            <c:strRef>
              <c:f>Feuil14!$S$2</c:f>
              <c:strCache>
                <c:ptCount val="1"/>
                <c:pt idx="0">
                  <c:v>NER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Feuil14!$M$3:$M$20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Feuil14!$S$3:$S$20</c:f>
              <c:numCache>
                <c:formatCode>General</c:formatCode>
                <c:ptCount val="18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8</c:v>
                </c:pt>
                <c:pt idx="6">
                  <c:v>8</c:v>
                </c:pt>
                <c:pt idx="7">
                  <c:v>8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8</c:v>
                </c:pt>
                <c:pt idx="12">
                  <c:v>7</c:v>
                </c:pt>
                <c:pt idx="13">
                  <c:v>8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6EC-4AF5-A202-A13062D88074}"/>
            </c:ext>
          </c:extLst>
        </c:ser>
        <c:ser>
          <c:idx val="6"/>
          <c:order val="6"/>
          <c:tx>
            <c:strRef>
              <c:f>Feuil14!$T$2</c:f>
              <c:strCache>
                <c:ptCount val="1"/>
                <c:pt idx="0">
                  <c:v>SEN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Feuil14!$M$3:$M$20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Feuil14!$T$3:$T$20</c:f>
              <c:numCache>
                <c:formatCode>General</c:formatCode>
                <c:ptCount val="1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6EC-4AF5-A202-A13062D88074}"/>
            </c:ext>
          </c:extLst>
        </c:ser>
        <c:ser>
          <c:idx val="7"/>
          <c:order val="7"/>
          <c:tx>
            <c:strRef>
              <c:f>Feuil14!$U$2</c:f>
              <c:strCache>
                <c:ptCount val="1"/>
                <c:pt idx="0">
                  <c:v>TGO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Feuil14!$M$3:$M$20</c:f>
              <c:strCach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strCache>
            </c:strRef>
          </c:cat>
          <c:val>
            <c:numRef>
              <c:f>Feuil14!$U$3:$U$20</c:f>
              <c:numCache>
                <c:formatCode>General</c:formatCode>
                <c:ptCount val="18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5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6EC-4AF5-A202-A13062D880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5257024"/>
        <c:axId val="595253216"/>
      </c:lineChart>
      <c:catAx>
        <c:axId val="595257024"/>
        <c:scaling>
          <c:orientation val="minMax"/>
        </c:scaling>
        <c:delete val="0"/>
        <c:axPos val="b"/>
        <c:minorGridlines>
          <c:spPr>
            <a:ln w="9525" cap="flat" cmpd="sng" algn="ctr">
              <a:solidFill>
                <a:schemeClr val="accent1">
                  <a:lumMod val="20000"/>
                  <a:lumOff val="80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 sz="1600" b="1"/>
                  <a:t>Rang</a:t>
                </a:r>
              </a:p>
            </c:rich>
          </c:tx>
          <c:layout>
            <c:manualLayout>
              <c:xMode val="edge"/>
              <c:yMode val="edge"/>
              <c:x val="9.4911784532834519E-3"/>
              <c:y val="2.471956563784686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253216"/>
        <c:crosses val="autoZero"/>
        <c:auto val="1"/>
        <c:lblAlgn val="ctr"/>
        <c:lblOffset val="100"/>
        <c:noMultiLvlLbl val="0"/>
      </c:catAx>
      <c:valAx>
        <c:axId val="595253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257024"/>
        <c:crosses val="autoZero"/>
        <c:crossBetween val="between"/>
      </c:valAx>
      <c:spPr>
        <a:solidFill>
          <a:schemeClr val="bg1"/>
        </a:solidFill>
        <a:ln>
          <a:solidFill>
            <a:schemeClr val="bg2"/>
          </a:solidFill>
        </a:ln>
        <a:effectLst/>
      </c:spPr>
    </c:plotArea>
    <c:plotVisOnly val="1"/>
    <c:dispBlanksAs val="gap"/>
    <c:showDLblsOverMax val="0"/>
  </c:chart>
  <c:spPr>
    <a:solidFill>
      <a:schemeClr val="bg2"/>
    </a:solidFill>
    <a:ln w="9525" cap="flat" cmpd="sng" algn="ctr">
      <a:solidFill>
        <a:schemeClr val="bg1">
          <a:lumMod val="6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0.2487</cdr:x>
      <cdr:y>0.07686</cdr:y>
    </cdr:from>
    <cdr:to>
      <cdr:x>0.40935</cdr:x>
      <cdr:y>0.17956</cdr:y>
    </cdr:to>
    <cdr:sp macro="" textlink="">
      <cdr:nvSpPr>
        <cdr:cNvPr id="2" name="Rectangle à coins arrondis 1"/>
        <cdr:cNvSpPr/>
      </cdr:nvSpPr>
      <cdr:spPr>
        <a:xfrm xmlns:a="http://schemas.openxmlformats.org/drawingml/2006/main">
          <a:off x="2817377" y="403259"/>
          <a:ext cx="1819936" cy="538822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bg2">
              <a:lumMod val="75000"/>
            </a:schemeClr>
          </a:solidFill>
        </a:ln>
        <a:effectLst xmlns:a="http://schemas.openxmlformats.org/drawingml/2006/main"/>
      </cdr:spPr>
      <cdr:txBody>
        <a:bodyPr xmlns:a="http://schemas.openxmlformats.org/drawingml/2006/main" wrap="square" rtlCol="0" anchor="ctr">
          <a:noAutofit/>
        </a:bodyPr>
        <a:lstStyle xmlns:a="http://schemas.openxmlformats.org/drawingml/2006/main">
          <a:defPPr>
            <a:defRPr lang="fr-F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FR" b="1" dirty="0" smtClean="0">
              <a:latin typeface="Sitka Banner" panose="02000505000000020004" pitchFamily="2" charset="0"/>
            </a:rPr>
            <a:t>COTE D’IVOIRE</a:t>
          </a:r>
          <a:endParaRPr lang="fr-FR" b="1" dirty="0">
            <a:latin typeface="Sitka Banner" panose="02000505000000020004" pitchFamily="2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0.06993</cdr:x>
      <cdr:y>0.55084</cdr:y>
    </cdr:from>
    <cdr:to>
      <cdr:x>0.11353</cdr:x>
      <cdr:y>0.60751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787403" y="2899333"/>
          <a:ext cx="491066" cy="298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r-FR" sz="1400" b="1" dirty="0" smtClean="0"/>
            <a:t>BEN</a:t>
          </a:r>
          <a:endParaRPr lang="fr-FR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ED04C-398E-4BDD-9315-691F2B15DBA6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B583E-E498-4ECC-9729-97A372370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98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E87DA-4CD0-4093-B855-D4B01A66103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714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198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07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1901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8011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404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1417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089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3668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9656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141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6197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8038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516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5498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60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680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26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264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514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379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045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408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163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86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2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24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79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5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0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29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77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81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936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5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A3ED7-02C4-46F8-99C6-FC41A248CC53}" type="datetimeFigureOut">
              <a:rPr lang="fr-FR" smtClean="0"/>
              <a:t>01/02/2021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83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4780" y="75441"/>
            <a:ext cx="11808936" cy="6585690"/>
          </a:xfrm>
          <a:solidFill>
            <a:schemeClr val="bg1">
              <a:lumMod val="95000"/>
            </a:schemeClr>
          </a:solidFill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2400" dirty="0" smtClean="0">
                <a:latin typeface="Sitka Banner" panose="02000505000000020004" pitchFamily="2" charset="0"/>
              </a:rPr>
              <a:t>	</a:t>
            </a:r>
            <a:endParaRPr lang="fr-FR" sz="2400" i="1" dirty="0">
              <a:latin typeface="Sitka Banner" panose="02000505000000020004" pitchFamily="2" charset="0"/>
            </a:endParaRPr>
          </a:p>
          <a:p>
            <a:pPr marL="0" indent="0">
              <a:buNone/>
            </a:pPr>
            <a:r>
              <a:rPr lang="fr-FR" sz="2400" b="1" dirty="0" smtClean="0">
                <a:solidFill>
                  <a:schemeClr val="tx2"/>
                </a:solidFill>
                <a:latin typeface="Sitka Banner" panose="02000505000000020004" pitchFamily="2" charset="0"/>
              </a:rPr>
              <a:t>							 		</a:t>
            </a:r>
          </a:p>
          <a:p>
            <a:pPr marL="0" indent="0">
              <a:buNone/>
            </a:pPr>
            <a:endParaRPr lang="fr-FR" sz="2400" b="1" dirty="0">
              <a:solidFill>
                <a:schemeClr val="tx2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fr-FR" sz="2400" b="1" dirty="0" smtClean="0">
              <a:solidFill>
                <a:schemeClr val="tx2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fr-FR" sz="2200" dirty="0" smtClean="0"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fr-FR" sz="2200" dirty="0"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fr-FR" sz="2200" dirty="0" smtClean="0">
              <a:latin typeface="Sitka Banner" panose="02000505000000020004" pitchFamily="2" charset="0"/>
            </a:endParaRPr>
          </a:p>
          <a:p>
            <a:pPr marL="0" indent="0" algn="ctr">
              <a:buNone/>
            </a:pPr>
            <a:endParaRPr lang="fr-FR" sz="2200" dirty="0" smtClean="0">
              <a:latin typeface="Sitka Banner" panose="02000505000000020004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00987" y="3090793"/>
            <a:ext cx="9963108" cy="13511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ln w="0"/>
                <a:solidFill>
                  <a:schemeClr val="bg1">
                    <a:lumMod val="95000"/>
                  </a:schemeClr>
                </a:solidFill>
                <a:effectLst>
                  <a:reflection blurRad="6350" stA="53000" endA="300" endPos="16000" dist="12700" dir="5400000" sy="-90000" algn="bl" rotWithShape="0"/>
                </a:effectLst>
                <a:latin typeface="Sitka Banner" panose="02000505000000020004" pitchFamily="2" charset="0"/>
                <a:cs typeface="Aharoni" panose="02010803020104030203" pitchFamily="2" charset="-79"/>
              </a:rPr>
              <a:t>		</a:t>
            </a:r>
            <a:r>
              <a:rPr lang="fr-FR" sz="2800" b="1" dirty="0" smtClean="0">
                <a:ln w="0"/>
                <a:solidFill>
                  <a:schemeClr val="bg1">
                    <a:lumMod val="95000"/>
                  </a:schemeClr>
                </a:solidFill>
                <a:effectLst>
                  <a:reflection blurRad="6350" stA="53000" endA="300" endPos="16000" dist="12700" dir="5400000" sy="-90000" algn="bl" rotWithShape="0"/>
                </a:effectLst>
                <a:latin typeface="Sitka Banner" panose="02000505000000020004" pitchFamily="2" charset="0"/>
                <a:cs typeface="Aharoni" panose="02010803020104030203" pitchFamily="2" charset="-79"/>
              </a:rPr>
              <a:t>Une </a:t>
            </a:r>
            <a:r>
              <a:rPr lang="fr-FR" sz="2800" b="1" dirty="0">
                <a:ln w="0"/>
                <a:solidFill>
                  <a:schemeClr val="bg1">
                    <a:lumMod val="95000"/>
                  </a:schemeClr>
                </a:solidFill>
                <a:effectLst>
                  <a:reflection blurRad="6350" stA="53000" endA="300" endPos="16000" dist="12700" dir="5400000" sy="-90000" algn="bl" rotWithShape="0"/>
                </a:effectLst>
                <a:latin typeface="Sitka Banner" panose="02000505000000020004" pitchFamily="2" charset="0"/>
                <a:cs typeface="Aharoni" panose="02010803020104030203" pitchFamily="2" charset="-79"/>
              </a:rPr>
              <a:t>nouvelle mesure de la croissance inclusive : </a:t>
            </a:r>
            <a:r>
              <a:rPr lang="fr-FR" sz="2800" b="1" dirty="0" smtClean="0">
                <a:ln w="0"/>
                <a:solidFill>
                  <a:schemeClr val="bg1">
                    <a:lumMod val="95000"/>
                  </a:schemeClr>
                </a:solidFill>
                <a:effectLst>
                  <a:reflection blurRad="6350" stA="53000" endA="300" endPos="16000" dist="12700" dir="5400000" sy="-90000" algn="bl" rotWithShape="0"/>
                </a:effectLst>
                <a:latin typeface="Sitka Banner" panose="02000505000000020004" pitchFamily="2" charset="0"/>
                <a:cs typeface="Aharoni" panose="02010803020104030203" pitchFamily="2" charset="-79"/>
              </a:rPr>
              <a:t>			application </a:t>
            </a:r>
            <a:r>
              <a:rPr lang="fr-FR" sz="2800" b="1" dirty="0">
                <a:ln w="0"/>
                <a:solidFill>
                  <a:schemeClr val="bg1">
                    <a:lumMod val="95000"/>
                  </a:schemeClr>
                </a:solidFill>
                <a:effectLst>
                  <a:reflection blurRad="6350" stA="53000" endA="300" endPos="16000" dist="12700" dir="5400000" sy="-90000" algn="bl" rotWithShape="0"/>
                </a:effectLst>
                <a:latin typeface="Sitka Banner" panose="02000505000000020004" pitchFamily="2" charset="0"/>
                <a:cs typeface="Aharoni" panose="02010803020104030203" pitchFamily="2" charset="-79"/>
              </a:rPr>
              <a:t>sur les Etats membres de l’UEMOA</a:t>
            </a:r>
          </a:p>
        </p:txBody>
      </p:sp>
      <p:cxnSp>
        <p:nvCxnSpPr>
          <p:cNvPr id="20" name="Connecteur droit 19"/>
          <p:cNvCxnSpPr/>
          <p:nvPr/>
        </p:nvCxnSpPr>
        <p:spPr>
          <a:xfrm>
            <a:off x="432076" y="326567"/>
            <a:ext cx="0" cy="612648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31073" y="352697"/>
            <a:ext cx="11338560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1743509" y="339634"/>
            <a:ext cx="0" cy="612648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404949" y="6453047"/>
            <a:ext cx="11338560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566058" y="474791"/>
            <a:ext cx="49638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Sitka Banner" panose="02000505000000020004" pitchFamily="2" charset="0"/>
              </a:rPr>
              <a:t>INSTITUT NATIONAL DE LA STATISTIQUE ET DE LA DEMOGRAPHIE (INSD-BURKINA FASO)</a:t>
            </a:r>
          </a:p>
          <a:p>
            <a:pPr algn="ctr"/>
            <a:endParaRPr lang="fr-FR" b="1" dirty="0">
              <a:latin typeface="Sitka Banner" panose="02000505000000020004" pitchFamily="2" charset="0"/>
            </a:endParaRPr>
          </a:p>
          <a:p>
            <a:pPr algn="ctr"/>
            <a:endParaRPr lang="fr-FR" b="1" dirty="0" smtClean="0">
              <a:latin typeface="Sitka Banner" panose="02000505000000020004" pitchFamily="2" charset="0"/>
            </a:endParaRPr>
          </a:p>
          <a:p>
            <a:pPr algn="ctr"/>
            <a:endParaRPr lang="fr-FR" b="1" dirty="0" smtClean="0">
              <a:latin typeface="Sitka Banner" panose="02000505000000020004" pitchFamily="2" charset="0"/>
            </a:endParaRPr>
          </a:p>
          <a:p>
            <a:pPr algn="ctr"/>
            <a:endParaRPr lang="fr-FR" b="1" dirty="0">
              <a:latin typeface="Sitka Banner" panose="02000505000000020004" pitchFamily="2" charset="0"/>
            </a:endParaRPr>
          </a:p>
          <a:p>
            <a:pPr algn="ctr"/>
            <a:r>
              <a:rPr lang="fr-FR" b="1" dirty="0" smtClean="0">
                <a:latin typeface="Sitka Banner" panose="02000505000000020004" pitchFamily="2" charset="0"/>
              </a:rPr>
              <a:t>SERVICE DES COMPTES ECONOMIQUES ET DES ANALYSES MACROECONOMIQUES</a:t>
            </a:r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 l="958"/>
          <a:stretch>
            <a:fillRect/>
          </a:stretch>
        </p:blipFill>
        <p:spPr bwMode="auto">
          <a:xfrm>
            <a:off x="2246396" y="1192973"/>
            <a:ext cx="1494559" cy="837580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16" name="ZoneTexte 15"/>
          <p:cNvSpPr txBox="1"/>
          <p:nvPr/>
        </p:nvSpPr>
        <p:spPr>
          <a:xfrm>
            <a:off x="6129248" y="474791"/>
            <a:ext cx="56142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Sitka Banner" panose="02000505000000020004" pitchFamily="2" charset="0"/>
              </a:rPr>
              <a:t>OBSERVATOIRE ECONOMIQUE ET STATISTIQUE D'AFRIQUE SUBSAHARIENNE</a:t>
            </a:r>
          </a:p>
          <a:p>
            <a:pPr algn="ctr"/>
            <a:endParaRPr lang="fr-FR" b="1" dirty="0">
              <a:latin typeface="Sitka Banner" panose="02000505000000020004" pitchFamily="2" charset="0"/>
            </a:endParaRPr>
          </a:p>
          <a:p>
            <a:pPr algn="ctr"/>
            <a:endParaRPr lang="fr-FR" b="1" dirty="0" smtClean="0">
              <a:latin typeface="Sitka Banner" panose="02000505000000020004" pitchFamily="2" charset="0"/>
            </a:endParaRPr>
          </a:p>
          <a:p>
            <a:pPr algn="ctr"/>
            <a:endParaRPr lang="fr-FR" b="1" dirty="0" smtClean="0">
              <a:latin typeface="Sitka Banner" panose="02000505000000020004" pitchFamily="2" charset="0"/>
            </a:endParaRPr>
          </a:p>
          <a:p>
            <a:pPr algn="ctr"/>
            <a:endParaRPr lang="fr-FR" b="1" dirty="0">
              <a:latin typeface="Sitka Banner" panose="02000505000000020004" pitchFamily="2" charset="0"/>
            </a:endParaRPr>
          </a:p>
          <a:p>
            <a:pPr algn="ctr"/>
            <a:r>
              <a:rPr lang="fr-FR" b="1" dirty="0" smtClean="0">
                <a:latin typeface="Sitka Banner" panose="02000505000000020004" pitchFamily="2" charset="0"/>
              </a:rPr>
              <a:t>CONFÉRENCE INTERNATIONALE SUR LA COMPTABILITÉ NATIONALE</a:t>
            </a:r>
          </a:p>
          <a:p>
            <a:pPr algn="ctr"/>
            <a:endParaRPr lang="fr-FR" b="1" dirty="0" smtClean="0">
              <a:latin typeface="Sitka Banner" panose="02000505000000020004" pitchFamily="2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083" y="1208245"/>
            <a:ext cx="1628545" cy="807035"/>
          </a:xfrm>
          <a:prstGeom prst="rect">
            <a:avLst/>
          </a:prstGeom>
          <a:ln>
            <a:solidFill>
              <a:schemeClr val="accent5">
                <a:lumMod val="50000"/>
              </a:schemeClr>
            </a:solidFill>
          </a:ln>
        </p:spPr>
      </p:pic>
      <p:cxnSp>
        <p:nvCxnSpPr>
          <p:cNvPr id="18" name="Connecteur droit 17"/>
          <p:cNvCxnSpPr/>
          <p:nvPr/>
        </p:nvCxnSpPr>
        <p:spPr>
          <a:xfrm>
            <a:off x="1208477" y="2779399"/>
            <a:ext cx="9875520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852577" y="2938967"/>
            <a:ext cx="2234251" cy="429319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ln w="0"/>
                <a:solidFill>
                  <a:schemeClr val="bg1">
                    <a:lumMod val="95000"/>
                  </a:schemeClr>
                </a:solidFill>
                <a:effectLst>
                  <a:reflection blurRad="6350" stA="53000" endA="300" endPos="16000" dist="12700" dir="5400000" sy="-90000" algn="bl" rotWithShape="0"/>
                </a:effectLst>
                <a:latin typeface="Sitka Banner" panose="02000505000000020004" pitchFamily="2" charset="0"/>
                <a:cs typeface="Aharoni" panose="02010803020104030203" pitchFamily="2" charset="-79"/>
              </a:rPr>
              <a:t>Communication</a:t>
            </a:r>
            <a:endParaRPr lang="fr-FR" sz="2000" b="1" dirty="0">
              <a:ln w="0"/>
              <a:solidFill>
                <a:schemeClr val="bg1">
                  <a:lumMod val="95000"/>
                </a:schemeClr>
              </a:solidFill>
              <a:effectLst>
                <a:reflection blurRad="6350" stA="53000" endA="300" endPos="16000" dist="12700" dir="5400000" sy="-90000" algn="bl" rotWithShape="0"/>
              </a:effectLst>
              <a:latin typeface="Sitka Banner" panose="02000505000000020004" pitchFamily="2" charset="0"/>
              <a:cs typeface="Aharoni" panose="02010803020104030203" pitchFamily="2" charset="-79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933235" y="4894703"/>
            <a:ext cx="442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Sitka Banner" panose="02000505000000020004" pitchFamily="2" charset="0"/>
              </a:rPr>
              <a:t>Israël SAWADOGO</a:t>
            </a:r>
          </a:p>
          <a:p>
            <a:endParaRPr lang="fr-FR" sz="2000" dirty="0" smtClean="0">
              <a:latin typeface="Sitka Banner" panose="02000505000000020004" pitchFamily="2" charset="0"/>
            </a:endParaRPr>
          </a:p>
          <a:p>
            <a:r>
              <a:rPr lang="fr-FR" sz="2000" i="1" dirty="0" smtClean="0">
                <a:latin typeface="Sitka Banner" panose="02000505000000020004" pitchFamily="2" charset="0"/>
              </a:rPr>
              <a:t>Ingénieur Statisticien </a:t>
            </a:r>
            <a:r>
              <a:rPr lang="fr-FR" sz="2000" i="1" dirty="0">
                <a:latin typeface="Sitka Banner" panose="02000505000000020004" pitchFamily="2" charset="0"/>
              </a:rPr>
              <a:t>E</a:t>
            </a:r>
            <a:r>
              <a:rPr lang="fr-FR" sz="2000" i="1" dirty="0" smtClean="0">
                <a:latin typeface="Sitka Banner" panose="02000505000000020004" pitchFamily="2" charset="0"/>
              </a:rPr>
              <a:t>conomiste</a:t>
            </a:r>
          </a:p>
          <a:p>
            <a:r>
              <a:rPr lang="fr-FR" sz="2000" i="1" dirty="0" smtClean="0">
                <a:latin typeface="Sitka Banner" panose="02000505000000020004" pitchFamily="2" charset="0"/>
              </a:rPr>
              <a:t>Comptable National (INSD)</a:t>
            </a:r>
            <a:endParaRPr lang="fr-FR" sz="2000" i="1" dirty="0">
              <a:latin typeface="Sitka Banner" panose="02000505000000020004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650067" y="5278173"/>
            <a:ext cx="21135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smtClean="0">
                <a:solidFill>
                  <a:srgbClr val="002060"/>
                </a:solidFill>
                <a:latin typeface="Sitka Banner" panose="02000505000000020004" pitchFamily="2" charset="0"/>
              </a:rPr>
              <a:t>Présentée </a:t>
            </a:r>
            <a:r>
              <a:rPr lang="fr-FR" sz="2000" b="1" u="sng" dirty="0">
                <a:solidFill>
                  <a:srgbClr val="002060"/>
                </a:solidFill>
                <a:latin typeface="Sitka Banner" panose="02000505000000020004" pitchFamily="2" charset="0"/>
              </a:rPr>
              <a:t>par</a:t>
            </a:r>
            <a:r>
              <a:rPr lang="fr-FR" sz="2000" b="1" u="sng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:</a:t>
            </a:r>
            <a:endParaRPr lang="fr-FR" sz="2000" b="1" u="sng" dirty="0">
              <a:solidFill>
                <a:srgbClr val="002060"/>
              </a:solidFill>
              <a:latin typeface="Sitka Banner" panose="02000505000000020004" pitchFamily="2" charset="0"/>
            </a:endParaRPr>
          </a:p>
        </p:txBody>
      </p:sp>
      <p:cxnSp>
        <p:nvCxnSpPr>
          <p:cNvPr id="28" name="Connecteur droit 27"/>
          <p:cNvCxnSpPr/>
          <p:nvPr/>
        </p:nvCxnSpPr>
        <p:spPr>
          <a:xfrm>
            <a:off x="4880095" y="4903850"/>
            <a:ext cx="0" cy="129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10155380" y="5943601"/>
            <a:ext cx="1406698" cy="36415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pPr algn="ctr"/>
            <a:r>
              <a:rPr lang="fr-FR" i="1" smtClean="0">
                <a:latin typeface="Sitka Banner" panose="02000505000000020004" pitchFamily="2" charset="0"/>
              </a:rPr>
              <a:t>Fevrier 2021</a:t>
            </a:r>
            <a:endParaRPr lang="fr-FR" i="1" dirty="0" smtClean="0"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10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ysClr val="windowText" lastClr="000000"/>
                </a:solidFill>
              </a:rPr>
              <a:t>Méthodologie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Résultats</a:t>
            </a:r>
            <a:endParaRPr lang="fr-FR" sz="12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10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471629"/>
            <a:ext cx="11296356" cy="563441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678015" y="265749"/>
            <a:ext cx="6805674" cy="41557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Analyse critique des méthode antérieure de mesure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132625" y="1439005"/>
            <a:ext cx="1045848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 smtClean="0">
                <a:latin typeface="Sitka Banner" panose="02000505000000020004" pitchFamily="2" charset="0"/>
              </a:rPr>
              <a:t>Variables utilisées:</a:t>
            </a:r>
            <a:r>
              <a:rPr lang="fr-FR" sz="2000" b="1" dirty="0">
                <a:latin typeface="Sitka Banner" panose="02000505000000020004" pitchFamily="2" charset="0"/>
              </a:rPr>
              <a:t> </a:t>
            </a:r>
            <a:r>
              <a:rPr lang="fr-FR" sz="2000" dirty="0">
                <a:latin typeface="Sitka Banner" panose="02000505000000020004" pitchFamily="2" charset="0"/>
              </a:rPr>
              <a:t>10 catégories de variables regroupées en 4 dimensions </a:t>
            </a:r>
            <a:endParaRPr lang="fr-FR" sz="2000" dirty="0" smtClean="0">
              <a:latin typeface="Sitka Banner" panose="02000505000000020004" pitchFamily="2" charset="0"/>
            </a:endParaRPr>
          </a:p>
          <a:p>
            <a:pPr algn="just"/>
            <a:endParaRPr lang="fr-FR" sz="2000" dirty="0">
              <a:latin typeface="Sitka Banner" panose="02000505000000020004" pitchFamily="2" charset="0"/>
            </a:endParaRPr>
          </a:p>
          <a:p>
            <a:pPr algn="just"/>
            <a:r>
              <a:rPr lang="fr-FR" dirty="0" smtClean="0"/>
              <a:t>	</a:t>
            </a:r>
            <a:r>
              <a:rPr lang="fr-FR" sz="2000" dirty="0" smtClean="0">
                <a:latin typeface="Sitka Banner" panose="02000505000000020004" pitchFamily="2" charset="0"/>
              </a:rPr>
              <a:t>Dimension </a:t>
            </a:r>
            <a:r>
              <a:rPr lang="fr-FR" sz="2000" dirty="0">
                <a:latin typeface="Sitka Banner" panose="02000505000000020004" pitchFamily="2" charset="0"/>
              </a:rPr>
              <a:t>spatiale </a:t>
            </a:r>
          </a:p>
          <a:p>
            <a:pPr algn="just"/>
            <a:r>
              <a:rPr lang="fr-FR" sz="2000" dirty="0">
                <a:latin typeface="Sitka Banner" panose="02000505000000020004" pitchFamily="2" charset="0"/>
              </a:rPr>
              <a:t>	</a:t>
            </a:r>
            <a:r>
              <a:rPr lang="fr-FR" sz="2000" dirty="0">
                <a:latin typeface="Sitka Banner" panose="02000505000000020004" pitchFamily="2" charset="0"/>
              </a:rPr>
              <a:t>D</a:t>
            </a:r>
            <a:r>
              <a:rPr lang="fr-FR" sz="2000" dirty="0" smtClean="0">
                <a:latin typeface="Sitka Banner" panose="02000505000000020004" pitchFamily="2" charset="0"/>
              </a:rPr>
              <a:t>imension économique</a:t>
            </a:r>
            <a:r>
              <a:rPr lang="fr-FR" sz="2000" dirty="0">
                <a:latin typeface="Sitka Banner" panose="02000505000000020004" pitchFamily="2" charset="0"/>
              </a:rPr>
              <a:t> </a:t>
            </a:r>
          </a:p>
          <a:p>
            <a:pPr algn="just"/>
            <a:r>
              <a:rPr lang="fr-FR" sz="2000" dirty="0">
                <a:latin typeface="Sitka Banner" panose="02000505000000020004" pitchFamily="2" charset="0"/>
              </a:rPr>
              <a:t>	</a:t>
            </a:r>
          </a:p>
          <a:p>
            <a:pPr algn="just"/>
            <a:r>
              <a:rPr lang="fr-FR" sz="2000" b="1" dirty="0">
                <a:latin typeface="Sitka Banner" panose="02000505000000020004" pitchFamily="2" charset="0"/>
              </a:rPr>
              <a:t>Méthode </a:t>
            </a:r>
            <a:r>
              <a:rPr lang="fr-FR" sz="2000" b="1" dirty="0" smtClean="0">
                <a:latin typeface="Sitka Banner" panose="02000505000000020004" pitchFamily="2" charset="0"/>
              </a:rPr>
              <a:t>:</a:t>
            </a:r>
            <a:endParaRPr lang="fr-FR" sz="2000" b="1" dirty="0">
              <a:latin typeface="Sitka Banner" panose="02000505000000020004" pitchFamily="2" charset="0"/>
            </a:endParaRPr>
          </a:p>
          <a:p>
            <a:pPr algn="just"/>
            <a:r>
              <a:rPr lang="fr-FR" sz="2000" dirty="0">
                <a:latin typeface="Sitka Banner" panose="02000505000000020004" pitchFamily="2" charset="0"/>
              </a:rPr>
              <a:t>	</a:t>
            </a:r>
            <a:r>
              <a:rPr lang="fr-FR" sz="2000" dirty="0" smtClean="0">
                <a:latin typeface="Sitka Banner" panose="02000505000000020004" pitchFamily="2" charset="0"/>
              </a:rPr>
              <a:t>Construction d’un indicateur synthétique</a:t>
            </a:r>
          </a:p>
          <a:p>
            <a:pPr algn="just"/>
            <a:r>
              <a:rPr lang="fr-FR" sz="2000" dirty="0">
                <a:latin typeface="Sitka Banner" panose="02000505000000020004" pitchFamily="2" charset="0"/>
              </a:rPr>
              <a:t>	</a:t>
            </a:r>
            <a:r>
              <a:rPr lang="fr-FR" sz="2000" dirty="0" smtClean="0">
                <a:latin typeface="Sitka Banner" panose="02000505000000020004" pitchFamily="2" charset="0"/>
              </a:rPr>
              <a:t>Méthode d’agrégation utilisant des poids </a:t>
            </a:r>
            <a:r>
              <a:rPr lang="fr-FR" sz="2000" dirty="0">
                <a:latin typeface="Sitka Banner" panose="02000505000000020004" pitchFamily="2" charset="0"/>
              </a:rPr>
              <a:t>égaux pour les quatre dimensions </a:t>
            </a:r>
          </a:p>
          <a:p>
            <a:pPr algn="just"/>
            <a:r>
              <a:rPr lang="fr-FR" sz="2000" dirty="0">
                <a:latin typeface="Sitka Banner" panose="02000505000000020004" pitchFamily="2" charset="0"/>
              </a:rPr>
              <a:t>	</a:t>
            </a:r>
            <a:r>
              <a:rPr lang="fr-FR" sz="2000" dirty="0" smtClean="0">
                <a:latin typeface="Sitka Banner" panose="02000505000000020004" pitchFamily="2" charset="0"/>
              </a:rPr>
              <a:t>Normalisation par les statistiques </a:t>
            </a:r>
            <a:r>
              <a:rPr lang="fr-FR" sz="2000" dirty="0">
                <a:latin typeface="Sitka Banner" panose="02000505000000020004" pitchFamily="2" charset="0"/>
              </a:rPr>
              <a:t>du </a:t>
            </a:r>
            <a:r>
              <a:rPr lang="fr-FR" sz="2000" dirty="0" smtClean="0">
                <a:latin typeface="Sitka Banner" panose="02000505000000020004" pitchFamily="2" charset="0"/>
              </a:rPr>
              <a:t>rang</a:t>
            </a:r>
          </a:p>
          <a:p>
            <a:pPr algn="just"/>
            <a:endParaRPr lang="fr-FR" sz="2000" dirty="0">
              <a:latin typeface="Sitka Banner" panose="02000505000000020004" pitchFamily="2" charset="0"/>
            </a:endParaRPr>
          </a:p>
          <a:p>
            <a:pPr algn="just"/>
            <a:r>
              <a:rPr lang="fr-FR" sz="2000" b="1" dirty="0" smtClean="0">
                <a:latin typeface="Sitka Banner" panose="02000505000000020004" pitchFamily="2" charset="0"/>
              </a:rPr>
              <a:t>Limites:</a:t>
            </a:r>
          </a:p>
          <a:p>
            <a:pPr algn="just"/>
            <a:r>
              <a:rPr lang="fr-FR" sz="2000" dirty="0">
                <a:latin typeface="Sitka Banner" panose="02000505000000020004" pitchFamily="2" charset="0"/>
              </a:rPr>
              <a:t>	P</a:t>
            </a:r>
            <a:r>
              <a:rPr lang="fr-FR" sz="2000" dirty="0" smtClean="0">
                <a:latin typeface="Sitka Banner" panose="02000505000000020004" pitchFamily="2" charset="0"/>
              </a:rPr>
              <a:t>rocédure </a:t>
            </a:r>
            <a:r>
              <a:rPr lang="fr-FR" sz="2000" dirty="0">
                <a:latin typeface="Sitka Banner" panose="02000505000000020004" pitchFamily="2" charset="0"/>
              </a:rPr>
              <a:t>de </a:t>
            </a:r>
            <a:r>
              <a:rPr lang="fr-FR" sz="2000" dirty="0" smtClean="0">
                <a:latin typeface="Sitka Banner" panose="02000505000000020004" pitchFamily="2" charset="0"/>
              </a:rPr>
              <a:t>pondération non objectifs</a:t>
            </a:r>
          </a:p>
          <a:p>
            <a:pPr algn="just"/>
            <a:r>
              <a:rPr lang="fr-FR" sz="2000" dirty="0">
                <a:latin typeface="Sitka Banner" panose="02000505000000020004" pitchFamily="2" charset="0"/>
              </a:rPr>
              <a:t>	C</a:t>
            </a:r>
            <a:r>
              <a:rPr lang="fr-FR" sz="2000" dirty="0" smtClean="0">
                <a:latin typeface="Sitka Banner" panose="02000505000000020004" pitchFamily="2" charset="0"/>
              </a:rPr>
              <a:t>onstruction </a:t>
            </a:r>
            <a:r>
              <a:rPr lang="fr-FR" sz="2000" dirty="0">
                <a:latin typeface="Sitka Banner" panose="02000505000000020004" pitchFamily="2" charset="0"/>
              </a:rPr>
              <a:t>de l’indicateur synthétique </a:t>
            </a:r>
            <a:r>
              <a:rPr lang="fr-FR" sz="2000" dirty="0" smtClean="0">
                <a:latin typeface="Sitka Banner" panose="02000505000000020004" pitchFamily="2" charset="0"/>
              </a:rPr>
              <a:t>sur </a:t>
            </a:r>
            <a:r>
              <a:rPr lang="fr-FR" sz="2000" dirty="0">
                <a:latin typeface="Sitka Banner" panose="02000505000000020004" pitchFamily="2" charset="0"/>
              </a:rPr>
              <a:t>des plages </a:t>
            </a:r>
            <a:r>
              <a:rPr lang="fr-FR" sz="2000" dirty="0" smtClean="0">
                <a:latin typeface="Sitka Banner" panose="02000505000000020004" pitchFamily="2" charset="0"/>
              </a:rPr>
              <a:t>d’années</a:t>
            </a:r>
            <a:endParaRPr lang="fr-FR" sz="2000" dirty="0">
              <a:latin typeface="Sitka Banner" panose="02000505000000020004" pitchFamily="2" charset="0"/>
            </a:endParaRPr>
          </a:p>
          <a:p>
            <a:pPr algn="just"/>
            <a:r>
              <a:rPr lang="fr-FR" sz="2000" dirty="0" smtClean="0">
                <a:latin typeface="Sitka Banner" panose="02000505000000020004" pitchFamily="2" charset="0"/>
              </a:rPr>
              <a:t>	Indicateur </a:t>
            </a:r>
            <a:r>
              <a:rPr lang="fr-FR" sz="2000" dirty="0" smtClean="0">
                <a:latin typeface="Sitka Banner" panose="02000505000000020004" pitchFamily="2" charset="0"/>
              </a:rPr>
              <a:t>ne pouvant pas</a:t>
            </a:r>
            <a:r>
              <a:rPr lang="fr-FR" sz="2000" dirty="0" smtClean="0">
                <a:latin typeface="Sitka Banner" panose="02000505000000020004" pitchFamily="2" charset="0"/>
              </a:rPr>
              <a:t> servir de base </a:t>
            </a:r>
            <a:r>
              <a:rPr lang="fr-FR" sz="2000" dirty="0">
                <a:latin typeface="Sitka Banner" panose="02000505000000020004" pitchFamily="2" charset="0"/>
              </a:rPr>
              <a:t>d’analyse croisée avec d’autres paramètres de </a:t>
            </a:r>
            <a:r>
              <a:rPr lang="fr-FR" sz="2000" dirty="0" smtClean="0">
                <a:latin typeface="Sitka Banner" panose="02000505000000020004" pitchFamily="2" charset="0"/>
              </a:rPr>
              <a:t>			l’économie</a:t>
            </a:r>
            <a:endParaRPr lang="fr-FR" sz="2000" dirty="0">
              <a:latin typeface="Sitka Banner" panose="02000505000000020004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597724" y="876500"/>
            <a:ext cx="7867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Sitka Banner" panose="02000505000000020004" pitchFamily="2" charset="0"/>
              </a:rPr>
              <a:t>Analyse </a:t>
            </a:r>
            <a:r>
              <a:rPr lang="fr-FR" sz="2400" b="1" dirty="0">
                <a:latin typeface="Sitka Banner" panose="02000505000000020004" pitchFamily="2" charset="0"/>
              </a:rPr>
              <a:t>de la croissance inclusive en Afrique du </a:t>
            </a:r>
            <a:r>
              <a:rPr lang="fr-FR" sz="2400" b="1" dirty="0" smtClean="0">
                <a:latin typeface="Sitka Banner" panose="02000505000000020004" pitchFamily="2" charset="0"/>
              </a:rPr>
              <a:t>Nord (BAD)</a:t>
            </a:r>
            <a:endParaRPr lang="fr-FR" sz="2400" b="1" dirty="0">
              <a:latin typeface="Sitka Banner" panose="02000505000000020004" pitchFamily="2" charset="0"/>
            </a:endParaRPr>
          </a:p>
        </p:txBody>
      </p:sp>
      <p:cxnSp>
        <p:nvCxnSpPr>
          <p:cNvPr id="42" name="Connecteur droit 41"/>
          <p:cNvCxnSpPr/>
          <p:nvPr/>
        </p:nvCxnSpPr>
        <p:spPr>
          <a:xfrm>
            <a:off x="1976887" y="2143764"/>
            <a:ext cx="0" cy="5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625135" y="1323074"/>
            <a:ext cx="871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976887" y="3376031"/>
            <a:ext cx="0" cy="86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5341125" y="2033696"/>
            <a:ext cx="3041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>
                <a:latin typeface="Sitka Banner" panose="02000505000000020004" pitchFamily="2" charset="0"/>
              </a:rPr>
              <a:t>D</a:t>
            </a:r>
            <a:r>
              <a:rPr lang="fr-FR" sz="2000" dirty="0" smtClean="0">
                <a:latin typeface="Sitka Banner" panose="02000505000000020004" pitchFamily="2" charset="0"/>
              </a:rPr>
              <a:t>imension </a:t>
            </a:r>
            <a:r>
              <a:rPr lang="fr-FR" sz="2000" dirty="0">
                <a:latin typeface="Sitka Banner" panose="02000505000000020004" pitchFamily="2" charset="0"/>
              </a:rPr>
              <a:t>sociale</a:t>
            </a:r>
          </a:p>
          <a:p>
            <a:pPr algn="just"/>
            <a:r>
              <a:rPr lang="fr-FR" sz="2000" dirty="0" smtClean="0">
                <a:latin typeface="Sitka Banner" panose="02000505000000020004" pitchFamily="2" charset="0"/>
              </a:rPr>
              <a:t>Dimension </a:t>
            </a:r>
            <a:r>
              <a:rPr lang="fr-FR" sz="2000" dirty="0">
                <a:latin typeface="Sitka Banner" panose="02000505000000020004" pitchFamily="2" charset="0"/>
              </a:rPr>
              <a:t>politique</a:t>
            </a:r>
          </a:p>
        </p:txBody>
      </p:sp>
      <p:cxnSp>
        <p:nvCxnSpPr>
          <p:cNvPr id="25" name="Connecteur droit 24"/>
          <p:cNvCxnSpPr/>
          <p:nvPr/>
        </p:nvCxnSpPr>
        <p:spPr>
          <a:xfrm>
            <a:off x="5168587" y="2156825"/>
            <a:ext cx="0" cy="5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1955152" y="4929095"/>
            <a:ext cx="0" cy="86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970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ysClr val="windowText" lastClr="000000"/>
                </a:solidFill>
              </a:rPr>
              <a:t>Méthodologie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Résultats</a:t>
            </a:r>
            <a:endParaRPr lang="fr-FR" sz="12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11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471629"/>
            <a:ext cx="11296356" cy="563441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678015" y="265749"/>
            <a:ext cx="6805674" cy="41557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Analyse critique des méthode antérieure de mesure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132626" y="1439005"/>
            <a:ext cx="982275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 smtClean="0">
                <a:latin typeface="Sitka Banner" panose="02000505000000020004" pitchFamily="2" charset="0"/>
              </a:rPr>
              <a:t>Méthode :</a:t>
            </a:r>
            <a:endParaRPr lang="fr-FR" sz="2000" b="1" dirty="0">
              <a:latin typeface="Sitka Banner" panose="02000505000000020004" pitchFamily="2" charset="0"/>
            </a:endParaRPr>
          </a:p>
          <a:p>
            <a:pPr algn="just"/>
            <a:r>
              <a:rPr lang="fr-FR" sz="2000" dirty="0">
                <a:latin typeface="Sitka Banner" panose="02000505000000020004" pitchFamily="2" charset="0"/>
              </a:rPr>
              <a:t>	</a:t>
            </a:r>
            <a:r>
              <a:rPr lang="fr-FR" sz="2000" dirty="0" smtClean="0">
                <a:latin typeface="Sitka Banner" panose="02000505000000020004" pitchFamily="2" charset="0"/>
              </a:rPr>
              <a:t>Construction d’un indicateur synthétique par l’ACP</a:t>
            </a:r>
          </a:p>
          <a:p>
            <a:pPr algn="just"/>
            <a:endParaRPr lang="fr-FR" sz="2000" dirty="0" smtClean="0">
              <a:latin typeface="Sitka Banner" panose="02000505000000020004" pitchFamily="2" charset="0"/>
            </a:endParaRPr>
          </a:p>
          <a:p>
            <a:pPr algn="just"/>
            <a:r>
              <a:rPr lang="fr-FR" sz="2000" dirty="0">
                <a:latin typeface="Sitka Banner" panose="02000505000000020004" pitchFamily="2" charset="0"/>
              </a:rPr>
              <a:t>	M</a:t>
            </a:r>
            <a:r>
              <a:rPr lang="fr-FR" sz="2000" dirty="0" smtClean="0">
                <a:latin typeface="Sitka Banner" panose="02000505000000020004" pitchFamily="2" charset="0"/>
              </a:rPr>
              <a:t>éthode d’agrégation</a:t>
            </a:r>
            <a:r>
              <a:rPr lang="fr-FR" dirty="0" smtClean="0"/>
              <a:t> </a:t>
            </a:r>
            <a:r>
              <a:rPr lang="fr-FR" sz="2000" dirty="0" smtClean="0">
                <a:latin typeface="Sitka Banner" panose="02000505000000020004" pitchFamily="2" charset="0"/>
              </a:rPr>
              <a:t>basée </a:t>
            </a:r>
            <a:r>
              <a:rPr lang="fr-FR" sz="2000" dirty="0">
                <a:latin typeface="Sitka Banner" panose="02000505000000020004" pitchFamily="2" charset="0"/>
              </a:rPr>
              <a:t>sur l’inertie: cadre bien objectif d’identification de la 	contribution des différentes variables ou dimensions définissant la notion de croissance 	inclusive </a:t>
            </a:r>
          </a:p>
          <a:p>
            <a:pPr algn="just"/>
            <a:endParaRPr lang="fr-FR" sz="2000" dirty="0" smtClean="0">
              <a:latin typeface="Sitka Banner" panose="02000505000000020004" pitchFamily="2" charset="0"/>
            </a:endParaRPr>
          </a:p>
          <a:p>
            <a:pPr algn="just"/>
            <a:r>
              <a:rPr lang="fr-FR" sz="2000" b="1" dirty="0" smtClean="0">
                <a:latin typeface="Sitka Banner" panose="02000505000000020004" pitchFamily="2" charset="0"/>
              </a:rPr>
              <a:t>Limites:</a:t>
            </a:r>
          </a:p>
          <a:p>
            <a:pPr algn="just"/>
            <a:endParaRPr lang="fr-FR" sz="2000" b="1" dirty="0" smtClean="0">
              <a:latin typeface="Sitka Banner" panose="02000505000000020004" pitchFamily="2" charset="0"/>
            </a:endParaRPr>
          </a:p>
          <a:p>
            <a:pPr algn="just"/>
            <a:r>
              <a:rPr lang="fr-FR" sz="2000" dirty="0">
                <a:latin typeface="Sitka Banner" panose="02000505000000020004" pitchFamily="2" charset="0"/>
              </a:rPr>
              <a:t>	</a:t>
            </a:r>
            <a:r>
              <a:rPr lang="fr-FR" sz="2000" dirty="0" smtClean="0">
                <a:latin typeface="Sitka Banner" panose="02000505000000020004" pitchFamily="2" charset="0"/>
              </a:rPr>
              <a:t>Indicateur ne </a:t>
            </a:r>
            <a:r>
              <a:rPr lang="fr-FR" sz="2000" dirty="0" smtClean="0">
                <a:latin typeface="Sitka Banner" panose="02000505000000020004" pitchFamily="2" charset="0"/>
              </a:rPr>
              <a:t>pouvant pas être analysé comme taux de croissance inclusif</a:t>
            </a:r>
          </a:p>
          <a:p>
            <a:pPr algn="just">
              <a:lnSpc>
                <a:spcPct val="150000"/>
              </a:lnSpc>
            </a:pPr>
            <a:r>
              <a:rPr lang="fr-FR" sz="2000" dirty="0">
                <a:latin typeface="Sitka Banner" panose="02000505000000020004" pitchFamily="2" charset="0"/>
              </a:rPr>
              <a:t>	</a:t>
            </a:r>
            <a:r>
              <a:rPr lang="fr-FR" sz="2000" dirty="0" smtClean="0">
                <a:latin typeface="Sitka Banner" panose="02000505000000020004" pitchFamily="2" charset="0"/>
              </a:rPr>
              <a:t>Absence d’une dimension temporelle</a:t>
            </a:r>
          </a:p>
          <a:p>
            <a:pPr algn="just"/>
            <a:endParaRPr lang="fr-FR" sz="2000" dirty="0">
              <a:latin typeface="Sitka Banner" panose="02000505000000020004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597724" y="876500"/>
            <a:ext cx="7867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Sitka Banner" panose="02000505000000020004" pitchFamily="2" charset="0"/>
              </a:rPr>
              <a:t>Utilisation d’outils d’ADD </a:t>
            </a:r>
            <a:r>
              <a:rPr lang="fr-FR" sz="2400" b="1" dirty="0">
                <a:latin typeface="Sitka Banner" panose="02000505000000020004" pitchFamily="2" charset="0"/>
              </a:rPr>
              <a:t>(</a:t>
            </a:r>
            <a:r>
              <a:rPr lang="fr-FR" sz="2400" b="1" dirty="0" err="1">
                <a:latin typeface="Sitka Banner" panose="02000505000000020004" pitchFamily="2" charset="0"/>
              </a:rPr>
              <a:t>Anago</a:t>
            </a:r>
            <a:r>
              <a:rPr lang="fr-FR" sz="2400" b="1" dirty="0">
                <a:latin typeface="Sitka Banner" panose="02000505000000020004" pitchFamily="2" charset="0"/>
              </a:rPr>
              <a:t> et </a:t>
            </a:r>
            <a:r>
              <a:rPr lang="fr-FR" sz="2400" b="1" dirty="0" err="1" smtClean="0">
                <a:latin typeface="Sitka Banner" panose="02000505000000020004" pitchFamily="2" charset="0"/>
              </a:rPr>
              <a:t>Houngbeme</a:t>
            </a:r>
            <a:r>
              <a:rPr lang="fr-FR" sz="2400" b="1" dirty="0" smtClean="0">
                <a:latin typeface="Sitka Banner" panose="02000505000000020004" pitchFamily="2" charset="0"/>
              </a:rPr>
              <a:t>, 2015)</a:t>
            </a:r>
            <a:endParaRPr lang="fr-FR" sz="2400" b="1" dirty="0">
              <a:latin typeface="Sitka Banner" panose="02000505000000020004" pitchFamily="2" charset="0"/>
            </a:endParaRPr>
          </a:p>
        </p:txBody>
      </p:sp>
      <p:cxnSp>
        <p:nvCxnSpPr>
          <p:cNvPr id="39" name="Connecteur droit 38"/>
          <p:cNvCxnSpPr/>
          <p:nvPr/>
        </p:nvCxnSpPr>
        <p:spPr>
          <a:xfrm>
            <a:off x="625135" y="1323074"/>
            <a:ext cx="871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976887" y="1843316"/>
            <a:ext cx="0" cy="140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1976887" y="4136615"/>
            <a:ext cx="0" cy="86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445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Méthodologie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Résultats</a:t>
            </a:r>
            <a:endParaRPr lang="fr-FR" sz="12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12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1676" y="420274"/>
            <a:ext cx="11296356" cy="573233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625763" y="261950"/>
            <a:ext cx="6097254" cy="41557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Réflexion sur un nouvel outil de mesure amélioré 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87718" y="983951"/>
            <a:ext cx="10844272" cy="495529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>
              <a:lnSpc>
                <a:spcPct val="200000"/>
              </a:lnSpc>
            </a:pP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786352" y="844496"/>
            <a:ext cx="3759522" cy="278911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Problématique méthodologique</a:t>
            </a:r>
            <a:endParaRPr lang="fr-FR" sz="2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004067" y="1241206"/>
                <a:ext cx="861019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fr-FR" sz="2000" dirty="0">
                    <a:latin typeface="Sitka Banner" panose="02000505000000020004" pitchFamily="2" charset="0"/>
                  </a:rPr>
                  <a:t> 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	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         le </a:t>
                </a:r>
                <a:r>
                  <a:rPr lang="fr-FR" sz="2000" dirty="0">
                    <a:latin typeface="Sitka Banner" panose="02000505000000020004" pitchFamily="2" charset="0"/>
                  </a:rPr>
                  <a:t>taux de croissance enregistré par un pays </a:t>
                </a:r>
                <a:r>
                  <a:rPr lang="fr-FR" sz="2000" i="1" dirty="0">
                    <a:latin typeface="Sitka Banner" panose="02000505000000020004" pitchFamily="2" charset="0"/>
                  </a:rPr>
                  <a:t>i</a:t>
                </a:r>
                <a:r>
                  <a:rPr lang="fr-FR" sz="2000" dirty="0">
                    <a:latin typeface="Sitka Banner" panose="02000505000000020004" pitchFamily="2" charset="0"/>
                  </a:rPr>
                  <a:t> à la période </a:t>
                </a:r>
                <a:r>
                  <a:rPr lang="fr-FR" sz="2000" i="1" dirty="0">
                    <a:latin typeface="Sitka Banner" panose="02000505000000020004" pitchFamily="2" charset="0"/>
                  </a:rPr>
                  <a:t>t</a:t>
                </a:r>
                <a:r>
                  <a:rPr lang="fr-FR" sz="2000" dirty="0">
                    <a:latin typeface="Sitka Banner" panose="02000505000000020004" pitchFamily="2" charset="0"/>
                  </a:rPr>
                  <a:t>. </a:t>
                </a:r>
                <a:endParaRPr lang="fr-FR" sz="2000" dirty="0" smtClean="0">
                  <a:latin typeface="Sitka Banner" panose="02000505000000020004" pitchFamily="2" charset="0"/>
                </a:endParaRPr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067" y="1241206"/>
                <a:ext cx="8610197" cy="400110"/>
              </a:xfrm>
              <a:prstGeom prst="rect">
                <a:avLst/>
              </a:prstGeom>
              <a:blipFill>
                <a:blip r:embed="rId3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ZoneTexte 23"/>
          <p:cNvSpPr txBox="1"/>
          <p:nvPr/>
        </p:nvSpPr>
        <p:spPr>
          <a:xfrm>
            <a:off x="840118" y="2261634"/>
            <a:ext cx="2057461" cy="69376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/>
            <a:r>
              <a:rPr lang="fr-FR" sz="2000" b="1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Problème méthodologique</a:t>
            </a:r>
            <a:endParaRPr lang="fr-FR" sz="2000" b="1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/>
              <p:cNvSpPr txBox="1"/>
              <p:nvPr/>
            </p:nvSpPr>
            <p:spPr>
              <a:xfrm>
                <a:off x="4062719" y="1963058"/>
                <a:ext cx="7040710" cy="2460421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  <a:effectLst>
                <a:outerShdw blurRad="50800" dist="63500" dir="2700000" algn="tl" rotWithShape="0">
                  <a:prstClr val="black">
                    <a:alpha val="37000"/>
                  </a:prstClr>
                </a:outerShdw>
              </a:effectLst>
            </p:spPr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r>
                  <a:rPr lang="fr-FR" sz="2000" b="1" dirty="0" smtClean="0">
                    <a:latin typeface="Sitka Banner" panose="02000505000000020004" pitchFamily="2" charset="0"/>
                  </a:rPr>
                  <a:t>Détermination </a:t>
                </a:r>
                <a:r>
                  <a:rPr lang="fr-FR" sz="2000" b="1" dirty="0">
                    <a:latin typeface="Sitka Banner" panose="02000505000000020004" pitchFamily="2" charset="0"/>
                  </a:rPr>
                  <a:t>d’un facteur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b="1" i="1">
                            <a:latin typeface="Cambria Math" panose="02040503050406030204" pitchFamily="18" charset="0"/>
                          </a:rPr>
                          <m:t>𝝋</m:t>
                        </m:r>
                      </m:e>
                      <m:sub>
                        <m:r>
                          <a:rPr lang="fr-FR" sz="2000" b="1" i="1">
                            <a:latin typeface="Cambria Math" panose="02040503050406030204" pitchFamily="18" charset="0"/>
                          </a:rPr>
                          <m:t>𝒊𝒕</m:t>
                        </m:r>
                      </m:sub>
                    </m:sSub>
                    <m:r>
                      <a:rPr lang="fr-FR" sz="2000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000" b="1" dirty="0">
                    <a:latin typeface="Sitka Banner" panose="02000505000000020004" pitchFamily="2" charset="0"/>
                  </a:rPr>
                  <a:t>tel </a:t>
                </a:r>
                <a:r>
                  <a:rPr lang="fr-FR" sz="2000" b="1" dirty="0" smtClean="0">
                    <a:latin typeface="Sitka Banner" panose="02000505000000020004" pitchFamily="2" charset="0"/>
                  </a:rPr>
                  <a:t>que</a:t>
                </a:r>
              </a:p>
              <a:p>
                <a:endParaRPr lang="fr-FR" sz="2000" dirty="0" smtClean="0">
                  <a:latin typeface="Sitka Banner" panose="02000505000000020004" pitchFamily="2" charset="0"/>
                </a:endParaRPr>
              </a:p>
              <a:p>
                <a:r>
                  <a:rPr lang="fr-FR" sz="2000" dirty="0" smtClean="0">
                    <a:latin typeface="Sitka Banner" panose="02000505000000020004" pitchFamily="2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sSub>
                      <m:sSub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fr-FR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000" dirty="0" smtClean="0">
                    <a:latin typeface="Sitka Banner" panose="02000505000000020004" pitchFamily="2" charset="0"/>
                  </a:rPr>
                  <a:t>		détermine </a:t>
                </a:r>
                <a:r>
                  <a:rPr lang="fr-FR" sz="2000" dirty="0">
                    <a:latin typeface="Sitka Banner" panose="02000505000000020004" pitchFamily="2" charset="0"/>
                  </a:rPr>
                  <a:t>le taux de croissance inclusive de 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			l’économie analysée</a:t>
                </a:r>
              </a:p>
              <a:p>
                <a:endParaRPr lang="fr-FR" sz="2000" dirty="0" smtClean="0">
                  <a:latin typeface="Sitka Banner" panose="02000505000000020004" pitchFamily="2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fr-FR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000" dirty="0" smtClean="0">
                    <a:latin typeface="Sitka Banner" panose="02000505000000020004" pitchFamily="2" charset="0"/>
                  </a:rPr>
                  <a:t>		constitue </a:t>
                </a:r>
                <a:r>
                  <a:rPr lang="fr-FR" sz="2000" dirty="0">
                    <a:latin typeface="Sitka Banner" panose="02000505000000020004" pitchFamily="2" charset="0"/>
                  </a:rPr>
                  <a:t>le niveau d’inclusion associé au taux de 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		croissance </a:t>
                </a:r>
                <a:r>
                  <a:rPr lang="fr-FR" sz="2000" dirty="0">
                    <a:latin typeface="Sitka Banner" panose="02000505000000020004" pitchFamily="2" charset="0"/>
                  </a:rPr>
                  <a:t>économique</a:t>
                </a:r>
                <a14:m>
                  <m:oMath xmlns:m="http://schemas.openxmlformats.org/officeDocument/2006/math">
                    <m:r>
                      <a:rPr lang="fr-FR" sz="2000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</m:oMath>
                </a14:m>
                <a:endParaRPr lang="fr-FR" sz="2000" dirty="0" smtClean="0">
                  <a:latin typeface="Sitka Banner" panose="02000505000000020004" pitchFamily="2" charset="0"/>
                </a:endParaRPr>
              </a:p>
              <a:p>
                <a:endParaRPr lang="fr-FR" sz="2000" b="1" dirty="0">
                  <a:latin typeface="Sitka Banner" panose="02000505000000020004" pitchFamily="2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ZoneText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2719" y="1963058"/>
                <a:ext cx="7040710" cy="24604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ffectLst>
                <a:outerShdw blurRad="50800" dist="63500" dir="2700000" algn="tl" rotWithShape="0">
                  <a:prstClr val="black">
                    <a:alpha val="37000"/>
                  </a:prstClr>
                </a:outerShdw>
              </a:effec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Flèche droite 25"/>
          <p:cNvSpPr/>
          <p:nvPr/>
        </p:nvSpPr>
        <p:spPr>
          <a:xfrm>
            <a:off x="2839667" y="2444916"/>
            <a:ext cx="1224000" cy="25595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ZoneTexte 31"/>
              <p:cNvSpPr txBox="1"/>
              <p:nvPr/>
            </p:nvSpPr>
            <p:spPr>
              <a:xfrm>
                <a:off x="3004458" y="4800347"/>
                <a:ext cx="5625736" cy="693766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  <a:effectLst>
                <a:outerShdw blurRad="50800" dist="63500" dir="2700000" algn="tl" rotWithShape="0">
                  <a:prstClr val="black">
                    <a:alpha val="37000"/>
                  </a:prstClr>
                </a:outerShdw>
              </a:effectLst>
            </p:spPr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/>
                <a:r>
                  <a:rPr lang="fr-FR" sz="2000" dirty="0">
                    <a:latin typeface="Sitka Banner" panose="02000505000000020004" pitchFamily="2" charset="0"/>
                  </a:rPr>
                  <a:t>C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onstruction </a:t>
                </a:r>
                <a:r>
                  <a:rPr lang="fr-FR" sz="2000" dirty="0">
                    <a:latin typeface="Sitka Banner" panose="02000505000000020004" pitchFamily="2" charset="0"/>
                  </a:rPr>
                  <a:t>théorique puis empirique du facteur</a:t>
                </a:r>
                <a14:m>
                  <m:oMath xmlns:m="http://schemas.openxmlformats.org/officeDocument/2006/math">
                    <m:r>
                      <a:rPr lang="fr-FR" sz="2000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𝑖𝑡</m:t>
                        </m:r>
                      </m:sub>
                    </m:sSub>
                    <m:r>
                      <a:rPr lang="fr-FR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fr-FR" sz="2000" b="1" dirty="0">
                  <a:latin typeface="Sitka Banner" panose="02000505000000020004" pitchFamily="2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458" y="4800347"/>
                <a:ext cx="5625736" cy="6937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ffectLst>
                <a:outerShdw blurRad="50800" dist="63500" dir="2700000" algn="tl" rotWithShape="0">
                  <a:prstClr val="black">
                    <a:alpha val="37000"/>
                  </a:prstClr>
                </a:outerShdw>
              </a:effec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Flèche droite 32"/>
          <p:cNvSpPr/>
          <p:nvPr/>
        </p:nvSpPr>
        <p:spPr>
          <a:xfrm rot="5400000">
            <a:off x="4071561" y="4455983"/>
            <a:ext cx="540000" cy="216457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avec flèche 27"/>
          <p:cNvCxnSpPr/>
          <p:nvPr/>
        </p:nvCxnSpPr>
        <p:spPr>
          <a:xfrm flipV="1">
            <a:off x="5094513" y="2808102"/>
            <a:ext cx="612000" cy="37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 flipV="1">
            <a:off x="5094513" y="3801194"/>
            <a:ext cx="612000" cy="37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 flipV="1">
            <a:off x="1595506" y="1467213"/>
            <a:ext cx="612000" cy="37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3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Méthodologie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Résultats</a:t>
            </a:r>
            <a:endParaRPr lang="fr-FR" sz="12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13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1676" y="420274"/>
            <a:ext cx="11296356" cy="573233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625763" y="261950"/>
            <a:ext cx="6097254" cy="41557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Réflexion sur un nouvel outil de mesure amélioré 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87718" y="983951"/>
            <a:ext cx="10844272" cy="505108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>
              <a:lnSpc>
                <a:spcPct val="200000"/>
              </a:lnSpc>
            </a:pP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786352" y="844496"/>
            <a:ext cx="2940917" cy="30627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Résolution du problème</a:t>
            </a:r>
            <a:endParaRPr lang="fr-FR" sz="2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985560" y="1457188"/>
            <a:ext cx="5255219" cy="171273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/>
            <a:r>
              <a:rPr lang="fr-FR" sz="2000" b="1" u="sng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Choix des variables</a:t>
            </a:r>
          </a:p>
          <a:p>
            <a:pPr algn="ctr"/>
            <a:r>
              <a:rPr lang="fr-FR" sz="2000" dirty="0" smtClean="0">
                <a:latin typeface="Sitka Banner" panose="02000505000000020004" pitchFamily="2" charset="0"/>
              </a:rPr>
              <a:t>17 </a:t>
            </a:r>
            <a:r>
              <a:rPr lang="fr-FR" sz="2000" dirty="0">
                <a:latin typeface="Sitka Banner" panose="02000505000000020004" pitchFamily="2" charset="0"/>
              </a:rPr>
              <a:t>variables regroupées en trois dimensions </a:t>
            </a:r>
            <a:endParaRPr lang="fr-FR" sz="2000" dirty="0" smtClean="0">
              <a:latin typeface="Sitka Banner" panose="02000505000000020004" pitchFamily="2" charset="0"/>
            </a:endParaRPr>
          </a:p>
          <a:p>
            <a:r>
              <a:rPr lang="fr-FR" sz="2000" dirty="0">
                <a:latin typeface="Sitka Banner" panose="02000505000000020004" pitchFamily="2" charset="0"/>
              </a:rPr>
              <a:t>	</a:t>
            </a:r>
            <a:r>
              <a:rPr lang="fr-FR" sz="2000" dirty="0" smtClean="0">
                <a:latin typeface="Sitka Banner" panose="02000505000000020004" pitchFamily="2" charset="0"/>
              </a:rPr>
              <a:t>	dimension économique </a:t>
            </a:r>
          </a:p>
          <a:p>
            <a:r>
              <a:rPr lang="fr-FR" sz="2000" dirty="0">
                <a:latin typeface="Sitka Banner" panose="02000505000000020004" pitchFamily="2" charset="0"/>
              </a:rPr>
              <a:t>	</a:t>
            </a:r>
            <a:r>
              <a:rPr lang="fr-FR" sz="2000" dirty="0" smtClean="0">
                <a:latin typeface="Sitka Banner" panose="02000505000000020004" pitchFamily="2" charset="0"/>
              </a:rPr>
              <a:t>	dimension </a:t>
            </a:r>
            <a:r>
              <a:rPr lang="fr-FR" sz="2000" dirty="0">
                <a:latin typeface="Sitka Banner" panose="02000505000000020004" pitchFamily="2" charset="0"/>
              </a:rPr>
              <a:t>sociale </a:t>
            </a:r>
          </a:p>
          <a:p>
            <a:r>
              <a:rPr lang="fr-FR" sz="2000" dirty="0" smtClean="0">
                <a:latin typeface="Sitka Banner" panose="02000505000000020004" pitchFamily="2" charset="0"/>
              </a:rPr>
              <a:t>		dimension </a:t>
            </a:r>
            <a:r>
              <a:rPr lang="fr-FR" sz="2000" dirty="0">
                <a:latin typeface="Sitka Banner" panose="02000505000000020004" pitchFamily="2" charset="0"/>
              </a:rPr>
              <a:t>niveau de </a:t>
            </a:r>
            <a:r>
              <a:rPr lang="fr-FR" sz="2000" dirty="0" smtClean="0">
                <a:latin typeface="Sitka Banner" panose="02000505000000020004" pitchFamily="2" charset="0"/>
              </a:rPr>
              <a:t>vie</a:t>
            </a:r>
          </a:p>
        </p:txBody>
      </p:sp>
      <p:sp>
        <p:nvSpPr>
          <p:cNvPr id="3" name="Ellipse 2"/>
          <p:cNvSpPr/>
          <p:nvPr/>
        </p:nvSpPr>
        <p:spPr>
          <a:xfrm>
            <a:off x="853439" y="1290548"/>
            <a:ext cx="459781" cy="45053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1</a:t>
            </a:r>
            <a:endParaRPr lang="fr-FR" b="1" dirty="0"/>
          </a:p>
        </p:txBody>
      </p:sp>
      <p:cxnSp>
        <p:nvCxnSpPr>
          <p:cNvPr id="37" name="Connecteur droit 36"/>
          <p:cNvCxnSpPr/>
          <p:nvPr/>
        </p:nvCxnSpPr>
        <p:spPr>
          <a:xfrm>
            <a:off x="2783279" y="2220730"/>
            <a:ext cx="0" cy="86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oneTexte 37"/>
              <p:cNvSpPr txBox="1"/>
              <p:nvPr/>
            </p:nvSpPr>
            <p:spPr>
              <a:xfrm>
                <a:off x="967741" y="3476342"/>
                <a:ext cx="10413368" cy="2456558"/>
              </a:xfrm>
              <a:prstGeom prst="rect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  <a:effectLst>
                <a:outerShdw blurRad="50800" dist="63500" dir="2700000" algn="tl" rotWithShape="0">
                  <a:prstClr val="black">
                    <a:alpha val="37000"/>
                  </a:prstClr>
                </a:outerShdw>
              </a:effectLst>
            </p:spPr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/>
                <a:r>
                  <a:rPr lang="fr-FR" sz="2000" b="1" dirty="0" smtClean="0">
                    <a:latin typeface="Sitka Banner" panose="02000505000000020004" pitchFamily="2" charset="0"/>
                    <a:cs typeface="Times New Roman" panose="02020603050405020304" pitchFamily="18" charset="0"/>
                  </a:rPr>
                  <a:t>      </a:t>
                </a:r>
              </a:p>
              <a:p>
                <a:pPr algn="ctr"/>
                <a:r>
                  <a:rPr lang="fr-FR" sz="2000" b="1" u="sng" dirty="0" smtClean="0">
                    <a:latin typeface="Sitka Banner" panose="02000505000000020004" pitchFamily="2" charset="0"/>
                    <a:cs typeface="Times New Roman" panose="02020603050405020304" pitchFamily="18" charset="0"/>
                  </a:rPr>
                  <a:t>Méthode </a:t>
                </a:r>
                <a:r>
                  <a:rPr lang="fr-FR" sz="2000" b="1" u="sng" dirty="0">
                    <a:latin typeface="Sitka Banner" panose="02000505000000020004" pitchFamily="2" charset="0"/>
                    <a:cs typeface="Times New Roman" panose="02020603050405020304" pitchFamily="18" charset="0"/>
                  </a:rPr>
                  <a:t>de calcul du facteur de pondération </a:t>
                </a:r>
                <a14:m>
                  <m:oMath xmlns:m="http://schemas.openxmlformats.org/officeDocument/2006/math">
                    <m:r>
                      <a:rPr lang="fr-FR" sz="2000" b="1" u="sng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𝝋</m:t>
                    </m:r>
                    <m:r>
                      <a:rPr lang="fr-FR" sz="2000" b="1" u="sng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:</m:t>
                    </m:r>
                  </m:oMath>
                </a14:m>
                <a:r>
                  <a:rPr lang="fr-FR" sz="2000" b="1" u="sng" dirty="0" smtClean="0">
                    <a:latin typeface="Sitka Banner" panose="02000505000000020004" pitchFamily="2" charset="0"/>
                    <a:cs typeface="Times New Roman" panose="02020603050405020304" pitchFamily="18" charset="0"/>
                  </a:rPr>
                  <a:t> Analyse Factorielle Multiple</a:t>
                </a:r>
              </a:p>
              <a:p>
                <a:pPr algn="ctr"/>
                <a:endParaRPr lang="fr-FR" sz="2000" b="1" dirty="0" smtClean="0">
                  <a:latin typeface="Sitka Banner" panose="02000505000000020004" pitchFamily="2" charset="0"/>
                  <a:cs typeface="Times New Roman" panose="02020603050405020304" pitchFamily="18" charset="0"/>
                </a:endParaRPr>
              </a:p>
              <a:p>
                <a:pPr algn="ctr"/>
                <a:endParaRPr lang="fr-FR" sz="2000" b="1" dirty="0">
                  <a:latin typeface="Sitka Banner" panose="02000505000000020004" pitchFamily="2" charset="0"/>
                  <a:cs typeface="Times New Roman" panose="02020603050405020304" pitchFamily="18" charset="0"/>
                </a:endParaRPr>
              </a:p>
              <a:p>
                <a:pPr algn="ctr"/>
                <a:endParaRPr lang="fr-FR" sz="2000" b="1" dirty="0" smtClean="0">
                  <a:latin typeface="Sitka Banner" panose="02000505000000020004" pitchFamily="2" charset="0"/>
                  <a:cs typeface="Times New Roman" panose="02020603050405020304" pitchFamily="18" charset="0"/>
                </a:endParaRPr>
              </a:p>
              <a:p>
                <a:pPr algn="ctr"/>
                <a:endParaRPr lang="fr-FR" sz="2000" b="1" dirty="0">
                  <a:latin typeface="Sitka Banner" panose="02000505000000020004" pitchFamily="2" charset="0"/>
                  <a:cs typeface="Times New Roman" panose="02020603050405020304" pitchFamily="18" charset="0"/>
                </a:endParaRPr>
              </a:p>
              <a:p>
                <a:pPr algn="ctr"/>
                <a:endParaRPr lang="fr-FR" sz="2000" b="1" dirty="0" smtClean="0">
                  <a:latin typeface="Sitka Banner" panose="02000505000000020004" pitchFamily="2" charset="0"/>
                  <a:cs typeface="Times New Roman" panose="02020603050405020304" pitchFamily="18" charset="0"/>
                </a:endParaRPr>
              </a:p>
              <a:p>
                <a:r>
                  <a:rPr lang="fr-FR" dirty="0"/>
                  <a:t>	 </a:t>
                </a:r>
                <a:endParaRPr lang="fr-FR" sz="2000" b="1" dirty="0" smtClean="0">
                  <a:latin typeface="Sitka Banner" panose="02000505000000020004" pitchFamily="2" charset="0"/>
                  <a:cs typeface="Times New Roman" panose="02020603050405020304" pitchFamily="18" charset="0"/>
                </a:endParaRPr>
              </a:p>
              <a:p>
                <a:pPr algn="ctr"/>
                <a:endParaRPr lang="fr-FR" sz="2000" b="1" dirty="0">
                  <a:latin typeface="Sitka Banner" panose="02000505000000020004" pitchFamily="2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ZoneText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741" y="3476342"/>
                <a:ext cx="10413368" cy="24565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  <a:effectLst>
                <a:outerShdw blurRad="50800" dist="63500" dir="2700000" algn="tl" rotWithShape="0">
                  <a:prstClr val="black">
                    <a:alpha val="37000"/>
                  </a:prstClr>
                </a:outerShdw>
              </a:effec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Ellipse 38"/>
          <p:cNvSpPr/>
          <p:nvPr/>
        </p:nvSpPr>
        <p:spPr>
          <a:xfrm>
            <a:off x="822959" y="3317322"/>
            <a:ext cx="500946" cy="449022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2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305886" y="4050906"/>
            <a:ext cx="19554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Sitka Banner" panose="02000505000000020004" pitchFamily="2" charset="0"/>
              </a:rPr>
              <a:t>Forme fonctionnelle de l’indicateur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ZoneTexte 39"/>
              <p:cNvSpPr txBox="1"/>
              <p:nvPr/>
            </p:nvSpPr>
            <p:spPr>
              <a:xfrm>
                <a:off x="3741922" y="3980598"/>
                <a:ext cx="2499360" cy="8485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fr-FR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</m:acc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nary>
                            <m:naryPr>
                              <m:chr m:val="∑"/>
                              <m:limLoc m:val="undOvr"/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</m:e>
                                <m:sub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nary>
                        <m:naryPr>
                          <m:chr m:val="∑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b="1" i="1" dirty="0"/>
              </a:p>
            </p:txBody>
          </p:sp>
        </mc:Choice>
        <mc:Fallback xmlns="">
          <p:sp>
            <p:nvSpPr>
              <p:cNvPr id="40" name="ZoneTexte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922" y="3980598"/>
                <a:ext cx="2499360" cy="8485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Connecteur droit avec flèche 40"/>
          <p:cNvCxnSpPr/>
          <p:nvPr/>
        </p:nvCxnSpPr>
        <p:spPr>
          <a:xfrm flipV="1">
            <a:off x="3239454" y="4439230"/>
            <a:ext cx="612000" cy="37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1102040" y="4975104"/>
            <a:ext cx="2067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Sitka Banner" panose="02000505000000020004" pitchFamily="2" charset="0"/>
              </a:rPr>
              <a:t>S</a:t>
            </a:r>
            <a:r>
              <a:rPr lang="fr-FR" dirty="0" smtClean="0">
                <a:latin typeface="Sitka Banner" panose="02000505000000020004" pitchFamily="2" charset="0"/>
              </a:rPr>
              <a:t>ous </a:t>
            </a:r>
            <a:r>
              <a:rPr lang="fr-FR" dirty="0">
                <a:latin typeface="Sitka Banner" panose="02000505000000020004" pitchFamily="2" charset="0"/>
              </a:rPr>
              <a:t>indicateur associé au thème </a:t>
            </a:r>
            <a:r>
              <a:rPr lang="fr-FR" i="1" dirty="0">
                <a:latin typeface="Sitka Banner" panose="02000505000000020004" pitchFamily="2" charset="0"/>
              </a:rPr>
              <a:t>k</a:t>
            </a:r>
            <a:endParaRPr lang="fr-FR" dirty="0">
              <a:latin typeface="Sitka Banner" panose="02000505000000020004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ZoneTexte 42"/>
              <p:cNvSpPr txBox="1"/>
              <p:nvPr/>
            </p:nvSpPr>
            <p:spPr>
              <a:xfrm>
                <a:off x="3672780" y="4849216"/>
                <a:ext cx="2031631" cy="9025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𝐽</m:t>
                          </m:r>
                        </m:sup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fr-FR" b="1" i="1" dirty="0"/>
              </a:p>
            </p:txBody>
          </p:sp>
        </mc:Choice>
        <mc:Fallback xmlns="">
          <p:sp>
            <p:nvSpPr>
              <p:cNvPr id="43" name="ZoneText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780" y="4849216"/>
                <a:ext cx="2031631" cy="9025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Connecteur droit avec flèche 43"/>
          <p:cNvCxnSpPr/>
          <p:nvPr/>
        </p:nvCxnSpPr>
        <p:spPr>
          <a:xfrm flipV="1">
            <a:off x="3232925" y="5317708"/>
            <a:ext cx="648000" cy="37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6076392" y="4052600"/>
            <a:ext cx="0" cy="158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/>
              <p:cNvSpPr txBox="1"/>
              <p:nvPr/>
            </p:nvSpPr>
            <p:spPr>
              <a:xfrm>
                <a:off x="6184973" y="3972674"/>
                <a:ext cx="4818307" cy="17263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p>
                            </m:sSubSup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limLoc m:val="undOvr"/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nary>
                              <m:naryPr>
                                <m:chr m:val="∑"/>
                                <m:limLoc m:val="undOvr"/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bSup>
                                  <m:sSubSupPr>
                                    <m:ctrlP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𝜆</m:t>
                                    </m:r>
                                  </m:e>
                                  <m:sub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  <m:sup>
                                    <m:r>
                                      <a:rPr lang="fr-FR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p>
                                </m:sSubSup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</m:e>
                        </m:nary>
                      </m:den>
                    </m:f>
                  </m:oMath>
                </a14:m>
                <a:r>
                  <a:rPr lang="fr-FR" dirty="0">
                    <a:latin typeface="Sitka Banner" panose="02000505000000020004" pitchFamily="2" charset="0"/>
                  </a:rPr>
                  <a:t> </a:t>
                </a:r>
                <a:endParaRPr lang="fr-FR" dirty="0" smtClean="0">
                  <a:latin typeface="Sitka Banner" panose="02000505000000020004" pitchFamily="2" charset="0"/>
                </a:endParaRPr>
              </a:p>
              <a:p>
                <a:pPr algn="ctr"/>
                <a:endParaRPr lang="fr-FR" dirty="0" smtClean="0">
                  <a:latin typeface="Sitka Banner" panose="02000505000000020004" pitchFamily="2" charset="0"/>
                </a:endParaRPr>
              </a:p>
              <a:p>
                <a:pPr algn="ctr"/>
                <a:endParaRPr lang="fr-FR" dirty="0">
                  <a:latin typeface="Sitka Banner" panose="02000505000000020004" pitchFamily="2" charset="0"/>
                </a:endParaRPr>
              </a:p>
              <a:p>
                <a:pPr algn="ctr"/>
                <a:r>
                  <a:rPr lang="fr-FR" dirty="0">
                    <a:latin typeface="Sitka Banner" panose="02000505000000020004" pitchFamily="2" charset="0"/>
                  </a:rPr>
                  <a:t>P</a:t>
                </a:r>
                <a:r>
                  <a:rPr lang="fr-FR" dirty="0" smtClean="0">
                    <a:latin typeface="Sitka Banner" panose="02000505000000020004" pitchFamily="2" charset="0"/>
                  </a:rPr>
                  <a:t>oids </a:t>
                </a:r>
                <a:r>
                  <a:rPr lang="fr-FR" dirty="0">
                    <a:latin typeface="Sitka Banner" panose="02000505000000020004" pitchFamily="2" charset="0"/>
                  </a:rPr>
                  <a:t>du sous indicateur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>
                    <a:latin typeface="Sitka Banner" panose="02000505000000020004" pitchFamily="2" charset="0"/>
                  </a:rPr>
                  <a:t>et donc de la dimension </a:t>
                </a:r>
                <a:r>
                  <a:rPr lang="fr-FR" i="1" dirty="0">
                    <a:latin typeface="Sitka Banner" panose="02000505000000020004" pitchFamily="2" charset="0"/>
                  </a:rPr>
                  <a:t>k</a:t>
                </a:r>
                <a:r>
                  <a:rPr lang="fr-FR" dirty="0">
                    <a:latin typeface="Sitka Banner" panose="02000505000000020004" pitchFamily="2" charset="0"/>
                  </a:rPr>
                  <a:t> à la synthèse aboutissant à l’indicateur global</a:t>
                </a:r>
              </a:p>
            </p:txBody>
          </p:sp>
        </mc:Choice>
        <mc:Fallback xmlns=""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4973" y="3972674"/>
                <a:ext cx="4818307" cy="1726370"/>
              </a:xfrm>
              <a:prstGeom prst="rect">
                <a:avLst/>
              </a:prstGeom>
              <a:blipFill>
                <a:blip r:embed="rId6"/>
                <a:stretch>
                  <a:fillRect l="-886" r="-759" b="-4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Connecteur droit avec flèche 48"/>
          <p:cNvCxnSpPr/>
          <p:nvPr/>
        </p:nvCxnSpPr>
        <p:spPr>
          <a:xfrm flipV="1">
            <a:off x="8654923" y="4625720"/>
            <a:ext cx="0" cy="4680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0581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Méthodologie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Résultats</a:t>
            </a:r>
            <a:endParaRPr lang="fr-FR" sz="12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14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1676" y="420274"/>
            <a:ext cx="11296356" cy="573233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625763" y="261950"/>
            <a:ext cx="6097254" cy="41557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Réflexion sur un nouvel outil de mesure amélioré 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87718" y="983951"/>
            <a:ext cx="10844272" cy="505108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>
              <a:lnSpc>
                <a:spcPct val="200000"/>
              </a:lnSpc>
            </a:pP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786352" y="844496"/>
            <a:ext cx="2940917" cy="30627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Résolution du problème</a:t>
            </a:r>
            <a:endParaRPr lang="fr-FR" sz="2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985560" y="1348072"/>
            <a:ext cx="10330636" cy="243906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/>
            <a:r>
              <a:rPr lang="fr-FR" sz="2000" b="1" u="sng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Transformation mathématique</a:t>
            </a:r>
          </a:p>
          <a:p>
            <a:pPr algn="ctr"/>
            <a:endParaRPr lang="fr-FR" sz="2000" b="1" u="sng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 algn="ctr"/>
            <a:endParaRPr lang="fr-FR" sz="2000" b="1" u="sng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 algn="ctr"/>
            <a:endParaRPr lang="fr-FR" sz="2000" b="1" u="sng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 algn="ctr"/>
            <a:endParaRPr lang="fr-FR" sz="2000" b="1" u="sng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 algn="ctr"/>
            <a:endParaRPr lang="fr-FR" sz="2000" b="1" u="sng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 algn="ctr"/>
            <a:endParaRPr lang="fr-FR" sz="2000" b="1" u="sng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 algn="ctr"/>
            <a:endParaRPr lang="fr-FR" sz="2000" b="1" u="sng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853439" y="1290548"/>
            <a:ext cx="459781" cy="450531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3</a:t>
            </a:r>
            <a:endParaRPr lang="fr-FR" b="1" dirty="0"/>
          </a:p>
        </p:txBody>
      </p:sp>
      <p:cxnSp>
        <p:nvCxnSpPr>
          <p:cNvPr id="41" name="Connecteur droit avec flèche 40"/>
          <p:cNvCxnSpPr/>
          <p:nvPr/>
        </p:nvCxnSpPr>
        <p:spPr>
          <a:xfrm flipV="1">
            <a:off x="5691110" y="2247323"/>
            <a:ext cx="1368000" cy="37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4500602" y="2725337"/>
            <a:ext cx="0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1951181" y="1743211"/>
            <a:ext cx="36647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Sitka Banner" panose="02000505000000020004" pitchFamily="2" charset="0"/>
              </a:rPr>
              <a:t>Indicateur synthétique du niveau d’inclusion de la croissance normé (INIC normé)</a:t>
            </a:r>
            <a:endParaRPr lang="fr-FR" sz="2000" dirty="0">
              <a:latin typeface="Sitka Banner" panose="02000505000000020004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ZoneTexte 28"/>
              <p:cNvSpPr txBox="1"/>
              <p:nvPr/>
            </p:nvSpPr>
            <p:spPr>
              <a:xfrm>
                <a:off x="7269941" y="1885432"/>
                <a:ext cx="2561409" cy="657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fr-FR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𝑚𝑖𝑛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𝑚𝑖𝑛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941" y="1885432"/>
                <a:ext cx="2561409" cy="6578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ZoneTexte 30"/>
              <p:cNvSpPr txBox="1"/>
              <p:nvPr/>
            </p:nvSpPr>
            <p:spPr>
              <a:xfrm>
                <a:off x="4565469" y="2724279"/>
                <a:ext cx="2293159" cy="9471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e>
                          <m:lim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</m:acc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𝑗𝑡</m:t>
                            </m:r>
                          </m:sub>
                        </m:sSub>
                      </m:e>
                    </m:func>
                    <m:r>
                      <a:rPr lang="fr-FR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𝜀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/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</m:e>
                          <m:lim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̃"/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𝜑</m:t>
                                </m:r>
                              </m:e>
                            </m:acc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𝑗𝑡</m:t>
                            </m:r>
                          </m:sub>
                        </m:sSub>
                      </m:e>
                    </m:func>
                    <m:r>
                      <a:rPr lang="fr-FR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 panose="02040503050406030204" pitchFamily="18" charset="0"/>
                          </a:rPr>
                          <m:t>𝜀</m:t>
                        </m:r>
                      </m:num>
                      <m:den>
                        <m:r>
                          <a:rPr lang="fr-F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/>
                  <a:t> </a:t>
                </a:r>
                <a:endParaRPr lang="fr-FR" sz="2000" dirty="0">
                  <a:latin typeface="Sitka Banner" panose="02000505000000020004" pitchFamily="2" charset="0"/>
                </a:endParaRPr>
              </a:p>
            </p:txBody>
          </p:sp>
        </mc:Choice>
        <mc:Fallback xmlns="">
          <p:sp>
            <p:nvSpPr>
              <p:cNvPr id="31" name="ZoneText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469" y="2724279"/>
                <a:ext cx="2293159" cy="947182"/>
              </a:xfrm>
              <a:prstGeom prst="rect">
                <a:avLst/>
              </a:prstGeom>
              <a:blipFill>
                <a:blip r:embed="rId4"/>
                <a:stretch>
                  <a:fillRect b="-25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6475603" y="2909420"/>
                <a:ext cx="3642360" cy="490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=0,05(</m:t>
                      </m:r>
                      <m:func>
                        <m:func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unc>
                            <m:func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limLow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𝑚𝑎𝑥</m:t>
                                  </m:r>
                                </m:e>
                                <m:lim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lim>
                              </m:limLow>
                            </m:fName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fr-FR" i="1">
                                          <a:latin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𝑗𝑡</m:t>
                                  </m:r>
                                </m:sub>
                              </m:sSub>
                            </m:e>
                          </m:func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−</m:t>
                          </m:r>
                          <m:limLow>
                            <m:limLow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𝑚𝑖𝑛</m:t>
                              </m:r>
                            </m:e>
                            <m:lim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lim>
                          </m:limLow>
                        </m:fName>
                        <m:e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̃"/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</m:acc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𝑗𝑡</m:t>
                              </m:r>
                            </m:sub>
                          </m:sSub>
                        </m:e>
                      </m:func>
                      <m:r>
                        <a:rPr lang="fr-F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03" y="2909420"/>
                <a:ext cx="3642360" cy="490006"/>
              </a:xfrm>
              <a:prstGeom prst="rect">
                <a:avLst/>
              </a:prstGeom>
              <a:blipFill>
                <a:blip r:embed="rId5"/>
                <a:stretch>
                  <a:fillRect b="-617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ZoneTexte 31"/>
          <p:cNvSpPr txBox="1"/>
          <p:nvPr/>
        </p:nvSpPr>
        <p:spPr>
          <a:xfrm>
            <a:off x="3609399" y="3018465"/>
            <a:ext cx="73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Sitka Banner" panose="02000505000000020004" pitchFamily="2" charset="0"/>
              </a:rPr>
              <a:t>Avec</a:t>
            </a:r>
            <a:endParaRPr lang="fr-FR" dirty="0">
              <a:latin typeface="Sitka Banner" panose="02000505000000020004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ZoneTexte 35"/>
              <p:cNvSpPr txBox="1"/>
              <p:nvPr/>
            </p:nvSpPr>
            <p:spPr>
              <a:xfrm>
                <a:off x="985560" y="4578547"/>
                <a:ext cx="426462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>
                    <a:latin typeface="Sitka Banner" panose="02000505000000020004" pitchFamily="2" charset="0"/>
                  </a:rPr>
                  <a:t>L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e </a:t>
                </a:r>
                <a:r>
                  <a:rPr lang="fr-FR" sz="2000" dirty="0">
                    <a:latin typeface="Sitka Banner" panose="02000505000000020004" pitchFamily="2" charset="0"/>
                  </a:rPr>
                  <a:t>taux de croissance 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inclusive </a:t>
                </a:r>
                <a14:m>
                  <m:oMath xmlns:m="http://schemas.openxmlformats.org/officeDocument/2006/math">
                    <m:r>
                      <a:rPr lang="fr-FR" sz="2000" i="1">
                        <a:latin typeface="Cambria Math" panose="02040503050406030204" pitchFamily="18" charset="0"/>
                      </a:rPr>
                      <m:t>𝜒</m:t>
                    </m:r>
                  </m:oMath>
                </a14:m>
                <a:r>
                  <a:rPr lang="fr-FR" sz="2000" dirty="0" smtClean="0">
                    <a:latin typeface="Sitka Banner" panose="02000505000000020004" pitchFamily="2" charset="0"/>
                  </a:rPr>
                  <a:t> est le taux </a:t>
                </a:r>
                <a:r>
                  <a:rPr lang="fr-FR" sz="2000" dirty="0">
                    <a:latin typeface="Sitka Banner" panose="02000505000000020004" pitchFamily="2" charset="0"/>
                  </a:rPr>
                  <a:t>de croissance économique </a:t>
                </a:r>
                <a14:m>
                  <m:oMath xmlns:m="http://schemas.openxmlformats.org/officeDocument/2006/math">
                    <m:r>
                      <a:rPr lang="fr-FR" sz="20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fr-FR" sz="20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000" dirty="0" smtClean="0">
                    <a:latin typeface="Sitka Banner" panose="02000505000000020004" pitchFamily="2" charset="0"/>
                  </a:rPr>
                  <a:t>pondéré par </a:t>
                </a:r>
                <a:r>
                  <a:rPr lang="fr-FR" sz="2000" dirty="0">
                    <a:latin typeface="Sitka Banner" panose="02000505000000020004" pitchFamily="2" charset="0"/>
                  </a:rPr>
                  <a:t>l’indicateur du niveau 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d’inclusion </a:t>
                </a:r>
                <a14:m>
                  <m:oMath xmlns:m="http://schemas.openxmlformats.org/officeDocument/2006/math">
                    <m:r>
                      <a:rPr lang="fr-FR" sz="2000" i="1"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endParaRPr lang="fr-FR" sz="2000" dirty="0">
                  <a:latin typeface="Sitka Banner" panose="02000505000000020004" pitchFamily="2" charset="0"/>
                </a:endParaRPr>
              </a:p>
            </p:txBody>
          </p:sp>
        </mc:Choice>
        <mc:Fallback xmlns="">
          <p:sp>
            <p:nvSpPr>
              <p:cNvPr id="36" name="ZoneText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560" y="4578547"/>
                <a:ext cx="4264620" cy="1015663"/>
              </a:xfrm>
              <a:prstGeom prst="rect">
                <a:avLst/>
              </a:prstGeom>
              <a:blipFill>
                <a:blip r:embed="rId6"/>
                <a:stretch>
                  <a:fillRect l="-1574" t="-2994" r="-2289" b="-95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ZoneTexte 44"/>
              <p:cNvSpPr txBox="1"/>
              <p:nvPr/>
            </p:nvSpPr>
            <p:spPr>
              <a:xfrm>
                <a:off x="6569220" y="4684154"/>
                <a:ext cx="4589579" cy="783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fr-FR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fr-FR" sz="2000" i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  <m:r>
                        <a:rPr lang="fr-FR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fr-FR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fr-FR" sz="2000" i="1">
                                          <a:latin typeface="Cambria Math" panose="02040503050406030204" pitchFamily="18" charset="0"/>
                                        </a:rPr>
                                        <m:t>𝜑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fr-FR" sz="2000" i="1">
                                      <a:latin typeface="Cambria Math" panose="02040503050406030204" pitchFamily="18" charset="0"/>
                                    </a:rPr>
                                    <m:t>𝑖𝑡</m:t>
                                  </m:r>
                                </m:sub>
                              </m:sSub>
                              <m:r>
                                <a:rPr lang="fr-FR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fr-FR" sz="2000" i="1">
                                      <a:latin typeface="Cambria Math" panose="02040503050406030204" pitchFamily="18" charset="0"/>
                                    </a:rPr>
                                    <m:t>𝑚𝑖𝑛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fr-FR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fr-FR" sz="2000" i="1">
                                      <a:latin typeface="Cambria Math" panose="02040503050406030204" pitchFamily="18" charset="0"/>
                                    </a:rPr>
                                    <m:t>𝑚𝑎𝑥</m:t>
                                  </m:r>
                                </m:sub>
                              </m:sSub>
                              <m:r>
                                <a:rPr lang="fr-FR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0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fr-FR" sz="2000" i="1">
                                      <a:latin typeface="Cambria Math" panose="02040503050406030204" pitchFamily="18" charset="0"/>
                                    </a:rPr>
                                    <m:t>𝑚𝑖𝑛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fr-F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fr-FR" sz="2000" i="1">
                              <a:latin typeface="Cambria Math" panose="02040503050406030204" pitchFamily="18" charset="0"/>
                            </a:rPr>
                            <m:t>𝑖𝑡</m:t>
                          </m:r>
                        </m:sub>
                      </m:sSub>
                    </m:oMath>
                  </m:oMathPara>
                </a14:m>
                <a:endParaRPr lang="fr-FR" sz="2000" dirty="0">
                  <a:latin typeface="Sitka Banner" panose="02000505000000020004" pitchFamily="2" charset="0"/>
                </a:endParaRPr>
              </a:p>
            </p:txBody>
          </p:sp>
        </mc:Choice>
        <mc:Fallback xmlns="">
          <p:sp>
            <p:nvSpPr>
              <p:cNvPr id="45" name="ZoneText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9220" y="4684154"/>
                <a:ext cx="4589579" cy="7838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Connecteur droit avec flèche 46"/>
          <p:cNvCxnSpPr/>
          <p:nvPr/>
        </p:nvCxnSpPr>
        <p:spPr>
          <a:xfrm flipV="1">
            <a:off x="5378690" y="5120063"/>
            <a:ext cx="1368000" cy="37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71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 bwMode="auto">
          <a:xfrm>
            <a:off x="213756" y="160128"/>
            <a:ext cx="11792197" cy="65068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1" name="Rectangle à coins arrondis 10"/>
          <p:cNvSpPr/>
          <p:nvPr/>
        </p:nvSpPr>
        <p:spPr>
          <a:xfrm>
            <a:off x="2465410" y="2672787"/>
            <a:ext cx="7230195" cy="81022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Présentation des résultats</a:t>
            </a:r>
            <a:endParaRPr lang="fr-FR" sz="4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92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Méthodologie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Résultats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16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1676" y="524573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678015" y="301139"/>
            <a:ext cx="6805674" cy="41557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Description de la croissance inclusive dans l’UEMOA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graphicFrame>
        <p:nvGraphicFramePr>
          <p:cNvPr id="21" name="Graphique 20"/>
          <p:cNvGraphicFramePr/>
          <p:nvPr>
            <p:extLst>
              <p:ext uri="{D42A27DB-BD31-4B8C-83A1-F6EECF244321}">
                <p14:modId xmlns:p14="http://schemas.microsoft.com/office/powerpoint/2010/main" val="3559928144"/>
              </p:ext>
            </p:extLst>
          </p:nvPr>
        </p:nvGraphicFramePr>
        <p:xfrm>
          <a:off x="678014" y="1498599"/>
          <a:ext cx="5059997" cy="3821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Graphique 24"/>
          <p:cNvGraphicFramePr/>
          <p:nvPr>
            <p:extLst>
              <p:ext uri="{D42A27DB-BD31-4B8C-83A1-F6EECF244321}">
                <p14:modId xmlns:p14="http://schemas.microsoft.com/office/powerpoint/2010/main" val="2772267108"/>
              </p:ext>
            </p:extLst>
          </p:nvPr>
        </p:nvGraphicFramePr>
        <p:xfrm>
          <a:off x="5985932" y="1094433"/>
          <a:ext cx="5486401" cy="4417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5824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Méthodologie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Résultats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17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68135" y="516769"/>
            <a:ext cx="11508180" cy="56584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678015" y="301139"/>
            <a:ext cx="6805674" cy="41557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  <a:latin typeface="Sitka Banner" panose="02000505000000020004" pitchFamily="2" charset="0"/>
              </a:rPr>
              <a:t>D</a:t>
            </a:r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ynamique de la croissance inclusive dans l’UEMOA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graphicFrame>
        <p:nvGraphicFramePr>
          <p:cNvPr id="16" name="Graphique 15"/>
          <p:cNvGraphicFramePr/>
          <p:nvPr>
            <p:extLst>
              <p:ext uri="{D42A27DB-BD31-4B8C-83A1-F6EECF244321}">
                <p14:modId xmlns:p14="http://schemas.microsoft.com/office/powerpoint/2010/main" val="1976155306"/>
              </p:ext>
            </p:extLst>
          </p:nvPr>
        </p:nvGraphicFramePr>
        <p:xfrm>
          <a:off x="457200" y="857728"/>
          <a:ext cx="11328400" cy="52467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065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6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6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6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6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6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6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 uiExpand="1">
        <p:bldSub>
          <a:bldChart bld="category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Méthodologie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Résultats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18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68135" y="516769"/>
            <a:ext cx="11508180" cy="56584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678015" y="301139"/>
            <a:ext cx="6805674" cy="41557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  <a:latin typeface="Sitka Banner" panose="02000505000000020004" pitchFamily="2" charset="0"/>
              </a:rPr>
              <a:t>D</a:t>
            </a:r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ynamique de la croissance inclusive dans l’UEMOA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graphicFrame>
        <p:nvGraphicFramePr>
          <p:cNvPr id="13" name="Graphique 12"/>
          <p:cNvGraphicFramePr/>
          <p:nvPr>
            <p:extLst>
              <p:ext uri="{D42A27DB-BD31-4B8C-83A1-F6EECF244321}">
                <p14:modId xmlns:p14="http://schemas.microsoft.com/office/powerpoint/2010/main" val="3597200664"/>
              </p:ext>
            </p:extLst>
          </p:nvPr>
        </p:nvGraphicFramePr>
        <p:xfrm>
          <a:off x="516467" y="807157"/>
          <a:ext cx="11286065" cy="529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Rectangle à coins arrondis 20"/>
          <p:cNvSpPr/>
          <p:nvPr/>
        </p:nvSpPr>
        <p:spPr>
          <a:xfrm>
            <a:off x="4289918" y="1178389"/>
            <a:ext cx="1819936" cy="538822"/>
          </a:xfrm>
          <a:prstGeom prst="round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  <a:effectLst/>
        </p:spPr>
        <p:txBody>
          <a:bodyPr wrap="square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 smtClean="0">
                <a:latin typeface="Sitka Banner" panose="02000505000000020004" pitchFamily="2" charset="0"/>
              </a:rPr>
              <a:t>SENEGAL</a:t>
            </a:r>
            <a:endParaRPr lang="fr-FR" sz="2000" b="1" dirty="0"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48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Méthodologie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Résultats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19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68135" y="516769"/>
            <a:ext cx="11508180" cy="56584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678015" y="301139"/>
            <a:ext cx="6805674" cy="41557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  <a:latin typeface="Sitka Banner" panose="02000505000000020004" pitchFamily="2" charset="0"/>
              </a:rPr>
              <a:t>D</a:t>
            </a:r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ynamique de la croissance inclusive dans l’UEMOA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graphicFrame>
        <p:nvGraphicFramePr>
          <p:cNvPr id="16" name="Graphique 15"/>
          <p:cNvGraphicFramePr/>
          <p:nvPr>
            <p:extLst>
              <p:ext uri="{D42A27DB-BD31-4B8C-83A1-F6EECF244321}">
                <p14:modId xmlns:p14="http://schemas.microsoft.com/office/powerpoint/2010/main" val="1310506502"/>
              </p:ext>
            </p:extLst>
          </p:nvPr>
        </p:nvGraphicFramePr>
        <p:xfrm>
          <a:off x="491067" y="807158"/>
          <a:ext cx="11294533" cy="5263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Rectangle à coins arrondis 23"/>
          <p:cNvSpPr/>
          <p:nvPr/>
        </p:nvSpPr>
        <p:spPr>
          <a:xfrm>
            <a:off x="4542838" y="1136056"/>
            <a:ext cx="1103349" cy="538822"/>
          </a:xfrm>
          <a:prstGeom prst="roundRect">
            <a:avLst/>
          </a:prstGeom>
          <a:solidFill>
            <a:schemeClr val="bg2"/>
          </a:solidFill>
          <a:ln>
            <a:solidFill>
              <a:schemeClr val="bg2">
                <a:lumMod val="75000"/>
              </a:schemeClr>
            </a:solidFill>
          </a:ln>
          <a:effectLst/>
        </p:spPr>
        <p:txBody>
          <a:bodyPr wrap="square" rtlCol="0" anchor="ctr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 smtClean="0">
                <a:latin typeface="Sitka Banner" panose="02000505000000020004" pitchFamily="2" charset="0"/>
              </a:rPr>
              <a:t>MALI</a:t>
            </a:r>
            <a:endParaRPr lang="fr-FR" sz="2000" b="1" dirty="0"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71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 bwMode="auto">
          <a:xfrm>
            <a:off x="213756" y="258553"/>
            <a:ext cx="11792197" cy="64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endParaRPr lang="fr-FR" dirty="0" smtClean="0"/>
          </a:p>
          <a:p>
            <a:pPr marL="1200150" lvl="2" indent="-285750">
              <a:lnSpc>
                <a:spcPct val="200000"/>
              </a:lnSpc>
              <a:buFont typeface="Times New Roman" panose="02020603050405020304" pitchFamily="18" charset="0"/>
              <a:buChar char="♣"/>
            </a:pPr>
            <a:r>
              <a:rPr lang="fr-FR" sz="2400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tka Banner" panose="02000505000000020004" pitchFamily="2" charset="0"/>
              </a:rPr>
              <a:t>Introduction</a:t>
            </a:r>
          </a:p>
          <a:p>
            <a:pPr marL="1200150" lvl="2" indent="-285750">
              <a:lnSpc>
                <a:spcPct val="200000"/>
              </a:lnSpc>
              <a:buFont typeface="Times New Roman" panose="02020603050405020304" pitchFamily="18" charset="0"/>
              <a:buChar char="♣"/>
            </a:pPr>
            <a:r>
              <a:rPr lang="fr-FR" sz="24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tka Banner" panose="02000505000000020004" pitchFamily="2" charset="0"/>
              </a:rPr>
              <a:t>Approche méthodologique</a:t>
            </a:r>
          </a:p>
          <a:p>
            <a:pPr marL="1200150" lvl="2" indent="-285750">
              <a:lnSpc>
                <a:spcPct val="200000"/>
              </a:lnSpc>
              <a:buFont typeface="Times New Roman" panose="02020603050405020304" pitchFamily="18" charset="0"/>
              <a:buChar char="♣"/>
            </a:pPr>
            <a:r>
              <a:rPr lang="fr-FR" sz="2400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tka Banner" panose="02000505000000020004" pitchFamily="2" charset="0"/>
              </a:rPr>
              <a:t>Résultats</a:t>
            </a:r>
          </a:p>
          <a:p>
            <a:pPr marL="1200150" lvl="2" indent="-285750">
              <a:lnSpc>
                <a:spcPct val="200000"/>
              </a:lnSpc>
              <a:buFont typeface="Times New Roman" panose="02020603050405020304" pitchFamily="18" charset="0"/>
              <a:buChar char="♣"/>
            </a:pPr>
            <a:r>
              <a:rPr lang="fr-FR" sz="2400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tka Banner" panose="02000505000000020004" pitchFamily="2" charset="0"/>
              </a:rPr>
              <a:t>Conclusion et recommandations</a:t>
            </a:r>
            <a:endParaRPr lang="fr-FR" sz="2400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tka Banner" panose="02000505000000020004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586975" y="58187"/>
            <a:ext cx="4811437" cy="43418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  <a:latin typeface="Sitka Banner" panose="02000505000000020004" pitchFamily="2" charset="0"/>
              </a:rPr>
              <a:t>Plan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143294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Méthodologie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Résultats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20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68135" y="516769"/>
            <a:ext cx="11508180" cy="56584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678015" y="301139"/>
            <a:ext cx="6805674" cy="41557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  <a:latin typeface="Sitka Banner" panose="02000505000000020004" pitchFamily="2" charset="0"/>
              </a:rPr>
              <a:t>D</a:t>
            </a:r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ynamique de la croissance inclusive dans l’UEMOA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graphicFrame>
        <p:nvGraphicFramePr>
          <p:cNvPr id="21" name="Graphique 20"/>
          <p:cNvGraphicFramePr/>
          <p:nvPr>
            <p:extLst>
              <p:ext uri="{D42A27DB-BD31-4B8C-83A1-F6EECF244321}">
                <p14:modId xmlns:p14="http://schemas.microsoft.com/office/powerpoint/2010/main" val="74316837"/>
              </p:ext>
            </p:extLst>
          </p:nvPr>
        </p:nvGraphicFramePr>
        <p:xfrm>
          <a:off x="491891" y="807158"/>
          <a:ext cx="11260667" cy="5263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ZoneTexte 1"/>
          <p:cNvSpPr txBox="1"/>
          <p:nvPr/>
        </p:nvSpPr>
        <p:spPr>
          <a:xfrm>
            <a:off x="1287427" y="2390879"/>
            <a:ext cx="491066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BFA</a:t>
            </a:r>
            <a:endParaRPr lang="fr-FR" sz="1400" b="1" dirty="0"/>
          </a:p>
        </p:txBody>
      </p:sp>
      <p:sp>
        <p:nvSpPr>
          <p:cNvPr id="26" name="ZoneTexte 1"/>
          <p:cNvSpPr txBox="1"/>
          <p:nvPr/>
        </p:nvSpPr>
        <p:spPr>
          <a:xfrm>
            <a:off x="10846289" y="3474611"/>
            <a:ext cx="491066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BFA</a:t>
            </a:r>
            <a:endParaRPr lang="fr-FR" sz="1400" b="1" dirty="0"/>
          </a:p>
        </p:txBody>
      </p:sp>
      <p:sp>
        <p:nvSpPr>
          <p:cNvPr id="27" name="ZoneTexte 1"/>
          <p:cNvSpPr txBox="1"/>
          <p:nvPr/>
        </p:nvSpPr>
        <p:spPr>
          <a:xfrm>
            <a:off x="10825130" y="2268795"/>
            <a:ext cx="491066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BEN</a:t>
            </a:r>
            <a:endParaRPr lang="fr-FR" sz="1400" b="1" dirty="0"/>
          </a:p>
        </p:txBody>
      </p:sp>
      <p:sp>
        <p:nvSpPr>
          <p:cNvPr id="28" name="ZoneTexte 1"/>
          <p:cNvSpPr txBox="1"/>
          <p:nvPr/>
        </p:nvSpPr>
        <p:spPr>
          <a:xfrm>
            <a:off x="1300130" y="3350891"/>
            <a:ext cx="491066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CIV</a:t>
            </a:r>
            <a:endParaRPr lang="fr-FR" sz="1400" b="1" dirty="0"/>
          </a:p>
        </p:txBody>
      </p:sp>
      <p:sp>
        <p:nvSpPr>
          <p:cNvPr id="31" name="ZoneTexte 1"/>
          <p:cNvSpPr txBox="1"/>
          <p:nvPr/>
        </p:nvSpPr>
        <p:spPr>
          <a:xfrm>
            <a:off x="10874110" y="3721414"/>
            <a:ext cx="491066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CIV</a:t>
            </a:r>
            <a:endParaRPr lang="fr-FR" sz="1400" b="1" dirty="0"/>
          </a:p>
        </p:txBody>
      </p:sp>
      <p:sp>
        <p:nvSpPr>
          <p:cNvPr id="33" name="ZoneTexte 1"/>
          <p:cNvSpPr txBox="1"/>
          <p:nvPr/>
        </p:nvSpPr>
        <p:spPr>
          <a:xfrm>
            <a:off x="1292150" y="2639944"/>
            <a:ext cx="587444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GNB</a:t>
            </a:r>
            <a:endParaRPr lang="fr-FR" sz="1400" b="1" dirty="0"/>
          </a:p>
        </p:txBody>
      </p:sp>
      <p:sp>
        <p:nvSpPr>
          <p:cNvPr id="34" name="ZoneTexte 1"/>
          <p:cNvSpPr txBox="1"/>
          <p:nvPr/>
        </p:nvSpPr>
        <p:spPr>
          <a:xfrm>
            <a:off x="1294276" y="1947443"/>
            <a:ext cx="587444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MLI</a:t>
            </a:r>
            <a:endParaRPr lang="fr-FR" sz="1400" b="1" dirty="0"/>
          </a:p>
        </p:txBody>
      </p:sp>
      <p:sp>
        <p:nvSpPr>
          <p:cNvPr id="35" name="ZoneTexte 1"/>
          <p:cNvSpPr txBox="1"/>
          <p:nvPr/>
        </p:nvSpPr>
        <p:spPr>
          <a:xfrm>
            <a:off x="10844712" y="2633243"/>
            <a:ext cx="587444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MLI</a:t>
            </a:r>
            <a:endParaRPr lang="fr-FR" sz="1400" b="1" dirty="0"/>
          </a:p>
        </p:txBody>
      </p:sp>
      <p:sp>
        <p:nvSpPr>
          <p:cNvPr id="36" name="ZoneTexte 1"/>
          <p:cNvSpPr txBox="1"/>
          <p:nvPr/>
        </p:nvSpPr>
        <p:spPr>
          <a:xfrm>
            <a:off x="10800251" y="1911807"/>
            <a:ext cx="587444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GNB</a:t>
            </a:r>
            <a:endParaRPr lang="fr-FR" sz="1400" b="1" dirty="0"/>
          </a:p>
        </p:txBody>
      </p:sp>
      <p:sp>
        <p:nvSpPr>
          <p:cNvPr id="37" name="ZoneTexte 1"/>
          <p:cNvSpPr txBox="1"/>
          <p:nvPr/>
        </p:nvSpPr>
        <p:spPr>
          <a:xfrm>
            <a:off x="1300622" y="4081618"/>
            <a:ext cx="491066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SEN</a:t>
            </a:r>
            <a:endParaRPr lang="fr-FR" sz="1400" b="1" dirty="0"/>
          </a:p>
        </p:txBody>
      </p:sp>
      <p:sp>
        <p:nvSpPr>
          <p:cNvPr id="38" name="ZoneTexte 1"/>
          <p:cNvSpPr txBox="1"/>
          <p:nvPr/>
        </p:nvSpPr>
        <p:spPr>
          <a:xfrm>
            <a:off x="10825658" y="4081616"/>
            <a:ext cx="491066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SEN</a:t>
            </a:r>
            <a:endParaRPr lang="fr-FR" sz="1400" b="1" dirty="0"/>
          </a:p>
        </p:txBody>
      </p:sp>
      <p:sp>
        <p:nvSpPr>
          <p:cNvPr id="39" name="ZoneTexte 1"/>
          <p:cNvSpPr txBox="1"/>
          <p:nvPr/>
        </p:nvSpPr>
        <p:spPr>
          <a:xfrm>
            <a:off x="10825130" y="1542622"/>
            <a:ext cx="491066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NER</a:t>
            </a:r>
            <a:endParaRPr lang="fr-FR" sz="1400" b="1" dirty="0"/>
          </a:p>
        </p:txBody>
      </p:sp>
      <p:sp>
        <p:nvSpPr>
          <p:cNvPr id="40" name="ZoneTexte 1"/>
          <p:cNvSpPr txBox="1"/>
          <p:nvPr/>
        </p:nvSpPr>
        <p:spPr>
          <a:xfrm>
            <a:off x="1300097" y="1534149"/>
            <a:ext cx="491066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NER</a:t>
            </a:r>
            <a:endParaRPr lang="fr-FR" sz="1400" b="1" dirty="0"/>
          </a:p>
        </p:txBody>
      </p:sp>
      <p:sp>
        <p:nvSpPr>
          <p:cNvPr id="41" name="ZoneTexte 1"/>
          <p:cNvSpPr txBox="1"/>
          <p:nvPr/>
        </p:nvSpPr>
        <p:spPr>
          <a:xfrm>
            <a:off x="10800251" y="3032762"/>
            <a:ext cx="499012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TGO</a:t>
            </a:r>
            <a:endParaRPr lang="fr-FR" sz="1400" b="1" dirty="0"/>
          </a:p>
        </p:txBody>
      </p:sp>
      <p:sp>
        <p:nvSpPr>
          <p:cNvPr id="42" name="ZoneTexte 1"/>
          <p:cNvSpPr txBox="1"/>
          <p:nvPr/>
        </p:nvSpPr>
        <p:spPr>
          <a:xfrm>
            <a:off x="1300616" y="2981962"/>
            <a:ext cx="499012" cy="298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dirty="0" smtClean="0"/>
              <a:t>TGO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178477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1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1">
                                            <p:graphicEl>
                                              <a:chart seriesIdx="-4" categoryIdx="1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1">
                                            <p:graphicEl>
                                              <a:chart seriesIdx="-4" categoryIdx="1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1">
                                            <p:graphicEl>
                                              <a:chart seriesIdx="-4" categoryIdx="1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1">
                                            <p:graphicEl>
                                              <a:chart seriesIdx="-4" categoryIdx="1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1">
                                            <p:graphicEl>
                                              <a:chart seriesIdx="-4" categoryIdx="1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1" grpId="0" uiExpand="1">
        <p:bldSub>
          <a:bldChart bld="category"/>
        </p:bldSub>
      </p:bldGraphic>
      <p:bldP spid="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 bwMode="auto">
          <a:xfrm>
            <a:off x="213756" y="160128"/>
            <a:ext cx="11792197" cy="65068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1" name="Rectangle à coins arrondis 10"/>
          <p:cNvSpPr/>
          <p:nvPr/>
        </p:nvSpPr>
        <p:spPr>
          <a:xfrm>
            <a:off x="2465410" y="2672787"/>
            <a:ext cx="7230195" cy="81022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Conclusion et recommandations</a:t>
            </a:r>
            <a:endParaRPr lang="fr-FR" sz="4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5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Méthodologie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Résultats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Conclusion et recommandations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22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95995" y="472675"/>
            <a:ext cx="11480320" cy="564872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pPr>
              <a:lnSpc>
                <a:spcPct val="150000"/>
              </a:lnSpc>
            </a:pPr>
            <a:r>
              <a:rPr lang="fr-FR" sz="2000" dirty="0"/>
              <a:t>	</a:t>
            </a:r>
            <a:r>
              <a:rPr lang="fr-FR" sz="2000" dirty="0" smtClean="0"/>
              <a:t>		</a:t>
            </a:r>
            <a:endParaRPr lang="fr-FR" sz="2000" b="1" dirty="0" smtClean="0">
              <a:solidFill>
                <a:schemeClr val="accent5">
                  <a:lumMod val="50000"/>
                </a:schemeClr>
              </a:solidFill>
              <a:latin typeface="Sitka Banner" panose="02000505000000020004" pitchFamily="2" charset="0"/>
            </a:endParaRPr>
          </a:p>
          <a:p>
            <a:endParaRPr lang="fr-FR" sz="2000" dirty="0" smtClean="0"/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</p:txBody>
      </p:sp>
      <p:sp>
        <p:nvSpPr>
          <p:cNvPr id="30" name="Rectangle à coins arrondis 29"/>
          <p:cNvSpPr/>
          <p:nvPr/>
        </p:nvSpPr>
        <p:spPr>
          <a:xfrm>
            <a:off x="593239" y="293390"/>
            <a:ext cx="1613924" cy="308474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Conclusion</a:t>
            </a:r>
            <a:endParaRPr lang="fr-FR" sz="2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67838" y="964879"/>
            <a:ext cx="5308027" cy="331924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pPr>
              <a:lnSpc>
                <a:spcPct val="150000"/>
              </a:lnSpc>
            </a:pPr>
            <a:r>
              <a:rPr lang="fr-FR" sz="2000" dirty="0">
                <a:latin typeface="Sitka Banner" panose="02000505000000020004" pitchFamily="2" charset="0"/>
              </a:rPr>
              <a:t>	</a:t>
            </a:r>
            <a:r>
              <a:rPr lang="fr-FR" sz="2000" dirty="0" smtClean="0">
                <a:latin typeface="Sitka Banner" panose="02000505000000020004" pitchFamily="2" charset="0"/>
              </a:rPr>
              <a:t>		</a:t>
            </a:r>
            <a:endParaRPr lang="fr-FR" sz="2000" b="1" dirty="0" smtClean="0">
              <a:solidFill>
                <a:schemeClr val="accent5">
                  <a:lumMod val="50000"/>
                </a:schemeClr>
              </a:solidFill>
              <a:latin typeface="Sitka Banner" panose="02000505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Calibri" panose="020F0502020204030204" pitchFamily="34" charset="0"/>
              <a:buChar char="ᴥ"/>
            </a:pPr>
            <a:r>
              <a:rPr lang="fr-FR" sz="2000" dirty="0" smtClean="0">
                <a:latin typeface="Sitka Banner" panose="02000505000000020004" pitchFamily="2" charset="0"/>
              </a:rPr>
              <a:t>Indicateur à dimensions temporelle et spatiale</a:t>
            </a:r>
          </a:p>
          <a:p>
            <a:pPr marL="342900" indent="-342900">
              <a:lnSpc>
                <a:spcPct val="150000"/>
              </a:lnSpc>
              <a:buFont typeface="Calibri" panose="020F0502020204030204" pitchFamily="34" charset="0"/>
              <a:buChar char="ᴥ"/>
            </a:pPr>
            <a:r>
              <a:rPr lang="fr-FR" sz="2000" dirty="0" smtClean="0">
                <a:latin typeface="Sitka Banner" panose="02000505000000020004" pitchFamily="2" charset="0"/>
              </a:rPr>
              <a:t>Méthode réunissant des informations multidimensionnelles</a:t>
            </a:r>
          </a:p>
          <a:p>
            <a:pPr marL="342900" indent="-342900">
              <a:lnSpc>
                <a:spcPct val="150000"/>
              </a:lnSpc>
              <a:buFont typeface="Calibri" panose="020F0502020204030204" pitchFamily="34" charset="0"/>
              <a:buChar char="ᴥ"/>
            </a:pPr>
            <a:r>
              <a:rPr lang="fr-FR" sz="2000" dirty="0" smtClean="0">
                <a:latin typeface="Sitka Banner" panose="02000505000000020004" pitchFamily="2" charset="0"/>
              </a:rPr>
              <a:t>Indicateur d’inclusion normalisé en pourcentage</a:t>
            </a:r>
          </a:p>
          <a:p>
            <a:pPr marL="342900" indent="-342900">
              <a:lnSpc>
                <a:spcPct val="150000"/>
              </a:lnSpc>
              <a:buFont typeface="Calibri" panose="020F0502020204030204" pitchFamily="34" charset="0"/>
              <a:buChar char="ᴥ"/>
            </a:pPr>
            <a:r>
              <a:rPr lang="fr-FR" sz="2000" dirty="0" smtClean="0">
                <a:latin typeface="Sitka Banner" panose="02000505000000020004" pitchFamily="2" charset="0"/>
              </a:rPr>
              <a:t>Second indicateur comparable au taux de croissance</a:t>
            </a:r>
          </a:p>
          <a:p>
            <a:pPr marL="342900" indent="-342900">
              <a:buFont typeface="Calibri" panose="020F0502020204030204" pitchFamily="34" charset="0"/>
              <a:buChar char="ᴥ"/>
            </a:pPr>
            <a:endParaRPr lang="fr-FR" sz="2000" dirty="0" smtClean="0">
              <a:latin typeface="Sitka Banner" panose="02000505000000020004" pitchFamily="2" charset="0"/>
            </a:endParaRPr>
          </a:p>
          <a:p>
            <a:endParaRPr lang="fr-FR" sz="2000" dirty="0" smtClean="0">
              <a:latin typeface="Sitka Banner" panose="02000505000000020004" pitchFamily="2" charset="0"/>
            </a:endParaRPr>
          </a:p>
          <a:p>
            <a:endParaRPr lang="fr-FR" sz="2000" dirty="0">
              <a:latin typeface="Sitka Banner" panose="02000505000000020004" pitchFamily="2" charset="0"/>
            </a:endParaRPr>
          </a:p>
          <a:p>
            <a:endParaRPr lang="fr-FR" sz="2000" dirty="0" smtClean="0">
              <a:latin typeface="Sitka Banner" panose="02000505000000020004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073109" y="983673"/>
            <a:ext cx="5653223" cy="261924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pPr marL="342900" indent="-342900">
              <a:lnSpc>
                <a:spcPct val="150000"/>
              </a:lnSpc>
              <a:buFontTx/>
              <a:buChar char="ᴥ"/>
            </a:pPr>
            <a:endParaRPr lang="fr-FR" sz="2000" dirty="0" smtClean="0">
              <a:latin typeface="Sitka Banner" panose="02000505000000020004" pitchFamily="2" charset="0"/>
            </a:endParaRPr>
          </a:p>
          <a:p>
            <a:pPr marL="342900" indent="-342900">
              <a:lnSpc>
                <a:spcPct val="150000"/>
              </a:lnSpc>
              <a:buFontTx/>
              <a:buChar char="ᴥ"/>
            </a:pPr>
            <a:r>
              <a:rPr lang="fr-FR" sz="2000" dirty="0" smtClean="0">
                <a:latin typeface="Sitka Banner" panose="02000505000000020004" pitchFamily="2" charset="0"/>
              </a:rPr>
              <a:t>Insuffisance des informations sur la pauvreté et les inégalités (utilisation de proxy)</a:t>
            </a:r>
          </a:p>
          <a:p>
            <a:pPr marL="342900" indent="-342900">
              <a:lnSpc>
                <a:spcPct val="150000"/>
              </a:lnSpc>
              <a:buFontTx/>
              <a:buChar char="ᴥ"/>
            </a:pPr>
            <a:r>
              <a:rPr lang="fr-FR" sz="2000" dirty="0" smtClean="0">
                <a:latin typeface="Sitka Banner" panose="02000505000000020004" pitchFamily="2" charset="0"/>
              </a:rPr>
              <a:t>Réduction de la dimension spatiale des indicateurs (restriction aux pays membres de l’UEMOA)</a:t>
            </a:r>
            <a:r>
              <a:rPr lang="fr-FR" sz="2000" dirty="0">
                <a:latin typeface="Sitka Banner" panose="02000505000000020004" pitchFamily="2" charset="0"/>
              </a:rPr>
              <a:t>	</a:t>
            </a:r>
            <a:r>
              <a:rPr lang="fr-FR" sz="2000" dirty="0" smtClean="0">
                <a:latin typeface="Sitka Banner" panose="02000505000000020004" pitchFamily="2" charset="0"/>
              </a:rPr>
              <a:t>		</a:t>
            </a:r>
          </a:p>
          <a:p>
            <a:pPr marL="342900" indent="-342900">
              <a:buFontTx/>
              <a:buChar char="ᴥ"/>
            </a:pPr>
            <a:endParaRPr lang="fr-FR" sz="2000" dirty="0" smtClean="0">
              <a:latin typeface="Sitka Banner" panose="02000505000000020004" pitchFamily="2" charset="0"/>
            </a:endParaRPr>
          </a:p>
          <a:p>
            <a:pPr marL="342900" indent="-342900">
              <a:buFontTx/>
              <a:buChar char="ᴥ"/>
            </a:pPr>
            <a:endParaRPr lang="fr-FR" sz="2000" dirty="0">
              <a:latin typeface="Sitka Banner" panose="02000505000000020004" pitchFamily="2" charset="0"/>
            </a:endParaRPr>
          </a:p>
          <a:p>
            <a:endParaRPr lang="fr-FR" sz="2000" dirty="0" smtClean="0">
              <a:latin typeface="Sitka Banner" panose="02000505000000020004" pitchFamily="2" charset="0"/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686372" y="810642"/>
            <a:ext cx="1613924" cy="30847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Forces</a:t>
            </a:r>
            <a:endParaRPr lang="fr-FR" sz="2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6232036" y="829436"/>
            <a:ext cx="1613924" cy="308474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Faiblesses</a:t>
            </a:r>
            <a:endParaRPr lang="fr-FR" sz="2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058104" y="3697883"/>
            <a:ext cx="5668228" cy="611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pPr algn="ctr"/>
            <a:r>
              <a:rPr lang="fr-FR" sz="2000" b="1" dirty="0" smtClean="0">
                <a:latin typeface="Sitka Banner" panose="02000505000000020004" pitchFamily="2" charset="0"/>
              </a:rPr>
              <a:t>Perspectives</a:t>
            </a:r>
            <a:endParaRPr lang="fr-FR" sz="2000" b="1" dirty="0">
              <a:latin typeface="Sitka Banner" panose="02000505000000020004" pitchFamily="2" charset="0"/>
            </a:endParaRPr>
          </a:p>
        </p:txBody>
      </p:sp>
      <p:sp>
        <p:nvSpPr>
          <p:cNvPr id="28" name="Flèche droite 27"/>
          <p:cNvSpPr/>
          <p:nvPr/>
        </p:nvSpPr>
        <p:spPr>
          <a:xfrm rot="5400000">
            <a:off x="7033197" y="3561224"/>
            <a:ext cx="548640" cy="18288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567838" y="4596675"/>
            <a:ext cx="11158494" cy="13299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pPr algn="ctr"/>
            <a:endParaRPr lang="fr-FR" dirty="0" smtClean="0"/>
          </a:p>
        </p:txBody>
      </p:sp>
      <p:cxnSp>
        <p:nvCxnSpPr>
          <p:cNvPr id="31" name="Connecteur droit 30"/>
          <p:cNvCxnSpPr/>
          <p:nvPr/>
        </p:nvCxnSpPr>
        <p:spPr>
          <a:xfrm>
            <a:off x="885335" y="4867403"/>
            <a:ext cx="0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965198" y="4867403"/>
            <a:ext cx="49106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alibri" panose="020F0502020204030204" pitchFamily="34" charset="0"/>
              <a:buChar char="ᴥ"/>
            </a:pPr>
            <a:r>
              <a:rPr lang="fr-FR" dirty="0" smtClean="0">
                <a:latin typeface="Sitka Banner" panose="02000505000000020004" pitchFamily="2" charset="0"/>
              </a:rPr>
              <a:t>Motiver les équipes de Comptabilité </a:t>
            </a:r>
            <a:r>
              <a:rPr lang="fr-FR" dirty="0">
                <a:latin typeface="Sitka Banner" panose="02000505000000020004" pitchFamily="2" charset="0"/>
              </a:rPr>
              <a:t>N</a:t>
            </a:r>
            <a:r>
              <a:rPr lang="fr-FR" dirty="0" smtClean="0">
                <a:latin typeface="Sitka Banner" panose="02000505000000020004" pitchFamily="2" charset="0"/>
              </a:rPr>
              <a:t>ationale à la production d’indicateurs d’appréciation de la qualité de la croissance</a:t>
            </a:r>
            <a:endParaRPr lang="fr-FR" dirty="0">
              <a:latin typeface="Sitka Banner" panose="02000505000000020004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6213289" y="4858933"/>
            <a:ext cx="54199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alibri" panose="020F0502020204030204" pitchFamily="34" charset="0"/>
              <a:buChar char="ᴥ"/>
            </a:pPr>
            <a:r>
              <a:rPr lang="fr-FR" dirty="0" smtClean="0">
                <a:latin typeface="Sitka Banner" panose="02000505000000020004" pitchFamily="2" charset="0"/>
              </a:rPr>
              <a:t>Motiver les institutions internationales à l’appui technique et financier de programmes de production d’indicateurs d’appréciation de la qualité de la croissance </a:t>
            </a:r>
          </a:p>
        </p:txBody>
      </p:sp>
      <p:cxnSp>
        <p:nvCxnSpPr>
          <p:cNvPr id="34" name="Connecteur droit 33"/>
          <p:cNvCxnSpPr/>
          <p:nvPr/>
        </p:nvCxnSpPr>
        <p:spPr>
          <a:xfrm>
            <a:off x="6124186" y="4867403"/>
            <a:ext cx="0" cy="9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à coins arrondis 34"/>
          <p:cNvSpPr/>
          <p:nvPr/>
        </p:nvSpPr>
        <p:spPr>
          <a:xfrm>
            <a:off x="686372" y="4463413"/>
            <a:ext cx="2069688" cy="262451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Recommandations</a:t>
            </a:r>
            <a:endParaRPr lang="fr-FR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40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 bwMode="auto">
          <a:xfrm>
            <a:off x="213756" y="160128"/>
            <a:ext cx="11792197" cy="65068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1320800" y="2273301"/>
            <a:ext cx="9334500" cy="1917699"/>
          </a:xfrm>
          <a:prstGeom prst="roundRect">
            <a:avLst>
              <a:gd name="adj" fmla="val 17329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Merci pour votre attention</a:t>
            </a:r>
            <a:endParaRPr lang="fr-FR" sz="4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8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 bwMode="auto">
          <a:xfrm>
            <a:off x="213756" y="160128"/>
            <a:ext cx="11792197" cy="65068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1" name="Rectangle à coins arrondis 10"/>
          <p:cNvSpPr/>
          <p:nvPr/>
        </p:nvSpPr>
        <p:spPr>
          <a:xfrm>
            <a:off x="2882921" y="2672787"/>
            <a:ext cx="6453866" cy="81022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4000" b="1" dirty="0">
                <a:solidFill>
                  <a:schemeClr val="bg1"/>
                </a:solidFill>
                <a:latin typeface="Sitka Banner" panose="02000505000000020004" pitchFamily="2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2249055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Méthodologie</a:t>
            </a:r>
            <a:endParaRPr lang="fr-FR" sz="12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Résultats</a:t>
            </a:r>
            <a:endParaRPr lang="fr-FR" sz="12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4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581763" y="474758"/>
            <a:ext cx="1406769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contexte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781577" y="1024683"/>
            <a:ext cx="5244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Forte performances économique dans l’UEMOA </a:t>
            </a:r>
          </a:p>
        </p:txBody>
      </p:sp>
      <p:cxnSp>
        <p:nvCxnSpPr>
          <p:cNvPr id="25" name="Connecteur droit 24"/>
          <p:cNvCxnSpPr/>
          <p:nvPr/>
        </p:nvCxnSpPr>
        <p:spPr>
          <a:xfrm>
            <a:off x="792012" y="1393555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1235035" y="1471748"/>
            <a:ext cx="102959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000" b="1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Projection 2020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Taux de croissance: </a:t>
            </a:r>
            <a:r>
              <a:rPr lang="fr-FR" sz="2000" dirty="0" smtClean="0">
                <a:latin typeface="Sitka Banner" panose="02000505000000020004" pitchFamily="2" charset="0"/>
              </a:rPr>
              <a:t>6,5%</a:t>
            </a:r>
            <a:r>
              <a:rPr lang="fr-FR" sz="2000" dirty="0">
                <a:latin typeface="Sitka Banner" panose="02000505000000020004" pitchFamily="2" charset="0"/>
              </a:rPr>
              <a:t>	</a:t>
            </a:r>
            <a:r>
              <a:rPr lang="fr-FR" sz="2000" dirty="0" smtClean="0">
                <a:latin typeface="Sitka Banner" panose="02000505000000020004" pitchFamily="2" charset="0"/>
              </a:rPr>
              <a:t>Investissement </a:t>
            </a:r>
            <a:r>
              <a:rPr lang="fr-FR" sz="2000" dirty="0">
                <a:latin typeface="Sitka Banner" panose="02000505000000020004" pitchFamily="2" charset="0"/>
              </a:rPr>
              <a:t>intérieur </a:t>
            </a:r>
            <a:r>
              <a:rPr lang="fr-FR" sz="2000" dirty="0" smtClean="0">
                <a:latin typeface="Sitka Banner" panose="02000505000000020004" pitchFamily="2" charset="0"/>
              </a:rPr>
              <a:t>brut: </a:t>
            </a:r>
            <a:r>
              <a:rPr lang="fr-FR" sz="2000" dirty="0" smtClean="0">
                <a:latin typeface="Sitka Banner" panose="02000505000000020004" pitchFamily="2" charset="0"/>
              </a:rPr>
              <a:t>25,1%        </a:t>
            </a:r>
            <a:r>
              <a:rPr lang="fr-FR" sz="2000" dirty="0" smtClean="0">
                <a:latin typeface="Sitka Banner" panose="02000505000000020004" pitchFamily="2" charset="0"/>
              </a:rPr>
              <a:t>Epargne </a:t>
            </a:r>
            <a:r>
              <a:rPr lang="fr-FR" sz="2000" dirty="0">
                <a:latin typeface="Sitka Banner" panose="02000505000000020004" pitchFamily="2" charset="0"/>
              </a:rPr>
              <a:t>intérieure </a:t>
            </a:r>
            <a:r>
              <a:rPr lang="fr-FR" sz="2000" dirty="0" smtClean="0">
                <a:latin typeface="Sitka Banner" panose="02000505000000020004" pitchFamily="2" charset="0"/>
              </a:rPr>
              <a:t>brute: </a:t>
            </a:r>
            <a:r>
              <a:rPr lang="fr-FR" sz="2000" dirty="0" smtClean="0">
                <a:latin typeface="Sitka Banner" panose="02000505000000020004" pitchFamily="2" charset="0"/>
              </a:rPr>
              <a:t>18,3%</a:t>
            </a:r>
            <a:endParaRPr lang="fr-FR" sz="2000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Flèche droite 2"/>
          <p:cNvSpPr/>
          <p:nvPr/>
        </p:nvSpPr>
        <p:spPr>
          <a:xfrm>
            <a:off x="3015213" y="1705387"/>
            <a:ext cx="978408" cy="13757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2166146" y="1464820"/>
            <a:ext cx="7314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>
                <a:latin typeface="Sitka Banner" panose="02000505000000020004" pitchFamily="2" charset="0"/>
              </a:rPr>
              <a:t>2008 </a:t>
            </a: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4244100" y="1448390"/>
            <a:ext cx="722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2011 </a:t>
            </a: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140806" y="1282120"/>
            <a:ext cx="9059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3,1% </a:t>
            </a: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48" name="Flèche droite 47"/>
          <p:cNvSpPr/>
          <p:nvPr/>
        </p:nvSpPr>
        <p:spPr>
          <a:xfrm>
            <a:off x="6274343" y="1739028"/>
            <a:ext cx="978408" cy="13757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/>
          <p:cNvSpPr txBox="1"/>
          <p:nvPr/>
        </p:nvSpPr>
        <p:spPr>
          <a:xfrm>
            <a:off x="5425276" y="1441548"/>
            <a:ext cx="7292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2012 </a:t>
            </a: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7503230" y="1463571"/>
            <a:ext cx="707548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2015 </a:t>
            </a: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399936" y="1296711"/>
            <a:ext cx="9059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6,3% </a:t>
            </a: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5150062" y="1490077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1322328" y="2413713"/>
            <a:ext cx="53035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1322328" y="3341001"/>
            <a:ext cx="1029590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	Togo : 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22 </a:t>
            </a:r>
            <a:r>
              <a:rPr lang="fr-FR" sz="2000" dirty="0" err="1" smtClean="0">
                <a:latin typeface="Sitka Banner" panose="02000505000000020004" pitchFamily="2" charset="0"/>
                <a:cs typeface="Times New Roman" panose="02020603050405020304" pitchFamily="18" charset="0"/>
              </a:rPr>
              <a:t>ème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 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le moins développé , moins développé que la moitié des pays africains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	4 pays de l’UEMOA dans les 10 pays des moins développés de la planète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	I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ncidence de pauvreté élevée : 50,5% en 2000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	F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aible réduction de la pauvreté : 1,1% entre 2000 et 2010 </a:t>
            </a:r>
          </a:p>
          <a:p>
            <a:pPr>
              <a:lnSpc>
                <a:spcPct val="200000"/>
              </a:lnSpc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	F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aible amélioration des conditions de vies </a:t>
            </a:r>
          </a:p>
        </p:txBody>
      </p:sp>
      <p:cxnSp>
        <p:nvCxnSpPr>
          <p:cNvPr id="57" name="Connecteur droit 56"/>
          <p:cNvCxnSpPr/>
          <p:nvPr/>
        </p:nvCxnSpPr>
        <p:spPr>
          <a:xfrm>
            <a:off x="803887" y="3376626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765267" y="2833089"/>
            <a:ext cx="5634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Faible niveau de développement (PNUD, 2015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)</a:t>
            </a:r>
            <a:r>
              <a:rPr lang="fr-FR" sz="2000" dirty="0" smtClean="0">
                <a:latin typeface="Sitka Banner" panose="02000505000000020004" pitchFamily="2" charset="0"/>
              </a:rPr>
              <a:t> </a:t>
            </a: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29" name="Connecteur droit 28"/>
          <p:cNvCxnSpPr/>
          <p:nvPr/>
        </p:nvCxnSpPr>
        <p:spPr>
          <a:xfrm>
            <a:off x="2097709" y="3575779"/>
            <a:ext cx="0" cy="223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à coins arrondis 29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18953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4342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Méthodologie</a:t>
            </a:r>
            <a:endParaRPr lang="fr-FR" sz="12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Résultats</a:t>
            </a:r>
            <a:endParaRPr lang="fr-FR" sz="12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5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944164" y="660400"/>
            <a:ext cx="10652091" cy="117287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1507070" y="1093258"/>
            <a:ext cx="36156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Fortes performances économiques</a:t>
            </a:r>
          </a:p>
          <a:p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F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aible </a:t>
            </a: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niveau de développement 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 </a:t>
            </a: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7395374" y="1097111"/>
            <a:ext cx="3113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P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roblème d’inclusion des</a:t>
            </a:r>
          </a:p>
          <a:p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performances économiques</a:t>
            </a: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40" name="Flèche droite 39"/>
          <p:cNvSpPr/>
          <p:nvPr/>
        </p:nvSpPr>
        <p:spPr>
          <a:xfrm>
            <a:off x="5456247" y="1330287"/>
            <a:ext cx="1554480" cy="27432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944164" y="3271261"/>
            <a:ext cx="10652091" cy="186698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50000"/>
              </a:lnSpc>
              <a:buFont typeface="Times New Roman" panose="02020603050405020304" pitchFamily="18" charset="0"/>
              <a:buChar char="♣"/>
            </a:pPr>
            <a:endParaRPr lang="fr-FR" sz="2400" dirty="0" smtClean="0">
              <a:ln w="0"/>
              <a:latin typeface="Sitka Banner" panose="02000505000000020004" pitchFamily="2" charset="0"/>
            </a:endParaRPr>
          </a:p>
          <a:p>
            <a:pPr marL="1200150" lvl="2" indent="-285750">
              <a:lnSpc>
                <a:spcPct val="150000"/>
              </a:lnSpc>
              <a:buFont typeface="Times New Roman" panose="02020603050405020304" pitchFamily="18" charset="0"/>
              <a:buChar char="♣"/>
            </a:pPr>
            <a:r>
              <a:rPr lang="fr-FR" sz="2000" dirty="0" smtClean="0">
                <a:ln w="0"/>
                <a:latin typeface="Sitka Banner" panose="02000505000000020004" pitchFamily="2" charset="0"/>
              </a:rPr>
              <a:t> Qu’est ce qui détermine la croissance </a:t>
            </a:r>
            <a:r>
              <a:rPr lang="fr-FR" sz="2000" smtClean="0">
                <a:ln w="0"/>
                <a:latin typeface="Sitka Banner" panose="02000505000000020004" pitchFamily="2" charset="0"/>
              </a:rPr>
              <a:t>inclusive </a:t>
            </a:r>
            <a:endParaRPr lang="fr-FR" sz="2000" dirty="0" smtClean="0">
              <a:ln w="0"/>
              <a:latin typeface="Sitka Banner" panose="02000505000000020004" pitchFamily="2" charset="0"/>
            </a:endParaRPr>
          </a:p>
          <a:p>
            <a:endParaRPr lang="fr-FR" dirty="0" smtClean="0"/>
          </a:p>
        </p:txBody>
      </p:sp>
      <p:sp>
        <p:nvSpPr>
          <p:cNvPr id="2" name="Ellipse 1"/>
          <p:cNvSpPr/>
          <p:nvPr/>
        </p:nvSpPr>
        <p:spPr>
          <a:xfrm>
            <a:off x="1066411" y="3107439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1904447" y="3637929"/>
            <a:ext cx="9146729" cy="5539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42900" indent="-342900">
              <a:lnSpc>
                <a:spcPct val="150000"/>
              </a:lnSpc>
              <a:buFont typeface="Times New Roman" panose="02020603050405020304" pitchFamily="18" charset="0"/>
              <a:buChar char="♣"/>
            </a:pPr>
            <a:r>
              <a:rPr lang="fr-FR" sz="2000" dirty="0" smtClean="0">
                <a:ln w="0"/>
                <a:latin typeface="Sitka Banner" panose="02000505000000020004" pitchFamily="2" charset="0"/>
              </a:rPr>
              <a:t>La croissance réalisée est-elle inclusive: mesure de la croissance inclusive</a:t>
            </a:r>
            <a:endParaRPr lang="fr-FR" sz="2000" dirty="0">
              <a:ln w="0"/>
              <a:latin typeface="Sitka Banner" panose="02000505000000020004" pitchFamily="2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907441" y="2054802"/>
            <a:ext cx="10652091" cy="9621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r>
              <a:rPr lang="fr-FR" sz="2000" b="1" u="sng" dirty="0" smtClean="0">
                <a:solidFill>
                  <a:schemeClr val="accent5">
                    <a:lumMod val="50000"/>
                  </a:schemeClr>
                </a:solidFill>
                <a:latin typeface="Sitka Banner" panose="02000505000000020004" pitchFamily="2" charset="0"/>
              </a:rPr>
              <a:t>Définition: </a:t>
            </a:r>
            <a:r>
              <a:rPr lang="fr-FR" sz="2000" dirty="0" smtClean="0">
                <a:latin typeface="Sitka Banner" panose="02000505000000020004" pitchFamily="2" charset="0"/>
              </a:rPr>
              <a:t>  Une </a:t>
            </a:r>
            <a:r>
              <a:rPr lang="fr-FR" sz="2000" dirty="0">
                <a:latin typeface="Sitka Banner" panose="02000505000000020004" pitchFamily="2" charset="0"/>
              </a:rPr>
              <a:t>croissance est dite inclusive lorsqu’elle permet une création d’opportunités tout en  </a:t>
            </a:r>
            <a:r>
              <a:rPr lang="fr-FR" sz="2000" dirty="0" smtClean="0">
                <a:latin typeface="Sitka Banner" panose="02000505000000020004" pitchFamily="2" charset="0"/>
              </a:rPr>
              <a:t>    garantissant</a:t>
            </a:r>
            <a:r>
              <a:rPr lang="fr-FR" sz="2000" dirty="0">
                <a:latin typeface="Sitka Banner" panose="02000505000000020004" pitchFamily="2" charset="0"/>
              </a:rPr>
              <a:t>, à tous les segments de la population, un accès équitable à ces opportunités (Ali, 2007a).</a:t>
            </a:r>
            <a:r>
              <a:rPr lang="fr-FR" sz="2000" dirty="0"/>
              <a:t> </a:t>
            </a:r>
            <a:endParaRPr lang="fr-FR" dirty="0" smtClean="0"/>
          </a:p>
        </p:txBody>
      </p:sp>
      <p:sp>
        <p:nvSpPr>
          <p:cNvPr id="25" name="Rectangle à coins arrondis 24"/>
          <p:cNvSpPr/>
          <p:nvPr/>
        </p:nvSpPr>
        <p:spPr>
          <a:xfrm>
            <a:off x="1114193" y="475469"/>
            <a:ext cx="1995182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  <a:latin typeface="Sitka Banner" panose="02000505000000020004" pitchFamily="2" charset="0"/>
              </a:rPr>
              <a:t>P</a:t>
            </a:r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roblématique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00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Méthodologie</a:t>
            </a:r>
            <a:endParaRPr lang="fr-FR" sz="1200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Résultats</a:t>
            </a:r>
            <a:endParaRPr lang="fr-FR" sz="12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6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488505"/>
            <a:ext cx="11296356" cy="565103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dirty="0" smtClean="0"/>
          </a:p>
        </p:txBody>
      </p:sp>
      <p:sp>
        <p:nvSpPr>
          <p:cNvPr id="30" name="Rectangle à coins arrondis 29"/>
          <p:cNvSpPr/>
          <p:nvPr/>
        </p:nvSpPr>
        <p:spPr>
          <a:xfrm>
            <a:off x="581763" y="272876"/>
            <a:ext cx="3398054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Objectifs et hypothèses 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944164" y="935802"/>
            <a:ext cx="10652091" cy="119581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/>
            <a:r>
              <a:rPr lang="fr-FR" sz="2200" dirty="0" smtClean="0">
                <a:latin typeface="Sitka Banner" panose="02000505000000020004" pitchFamily="2" charset="0"/>
              </a:rPr>
              <a:t>Mettre à la disposition </a:t>
            </a:r>
            <a:r>
              <a:rPr lang="fr-FR" sz="2200" dirty="0">
                <a:latin typeface="Sitka Banner" panose="02000505000000020004" pitchFamily="2" charset="0"/>
              </a:rPr>
              <a:t>d</a:t>
            </a:r>
            <a:r>
              <a:rPr lang="fr-FR" sz="2200" dirty="0" smtClean="0">
                <a:latin typeface="Sitka Banner" panose="02000505000000020004" pitchFamily="2" charset="0"/>
              </a:rPr>
              <a:t>es structures statistiques africaines une méthodologie </a:t>
            </a:r>
          </a:p>
          <a:p>
            <a:pPr algn="ctr"/>
            <a:r>
              <a:rPr lang="fr-FR" sz="2200" dirty="0" smtClean="0">
                <a:latin typeface="Sitka Banner" panose="02000505000000020004" pitchFamily="2" charset="0"/>
              </a:rPr>
              <a:t>d’élaboration d’un taux de croissance inclusive en complément au taux de croissance 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944163" y="2538375"/>
            <a:ext cx="10652091" cy="18987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r>
              <a:rPr lang="fr-FR" sz="2200" dirty="0" smtClean="0">
                <a:ln w="0"/>
                <a:latin typeface="Sitka Banner" panose="02000505000000020004" pitchFamily="2" charset="0"/>
              </a:rPr>
              <a:t> </a:t>
            </a:r>
          </a:p>
          <a:p>
            <a:r>
              <a:rPr lang="fr-FR" sz="2200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Sitka Banner" panose="02000505000000020004" pitchFamily="2" charset="0"/>
              </a:rPr>
              <a:t>O1</a:t>
            </a:r>
            <a:r>
              <a:rPr lang="fr-FR" sz="2200" b="1" dirty="0" smtClean="0">
                <a:ln w="0"/>
                <a:latin typeface="Sitka Banner" panose="02000505000000020004" pitchFamily="2" charset="0"/>
              </a:rPr>
              <a:t>:</a:t>
            </a:r>
            <a:r>
              <a:rPr lang="fr-FR" sz="2200" dirty="0" smtClean="0">
                <a:ln w="0"/>
                <a:latin typeface="Sitka Banner" panose="02000505000000020004" pitchFamily="2" charset="0"/>
              </a:rPr>
              <a:t> </a:t>
            </a:r>
            <a:r>
              <a:rPr lang="fr-FR" sz="2200" dirty="0" smtClean="0">
                <a:latin typeface="Sitka Banner" panose="02000505000000020004" pitchFamily="2" charset="0"/>
              </a:rPr>
              <a:t>proposer une méthodologie de mesure de la croissance inclusive;</a:t>
            </a:r>
          </a:p>
          <a:p>
            <a:r>
              <a:rPr lang="fr-FR" sz="2200" b="1" dirty="0">
                <a:ln w="0"/>
                <a:solidFill>
                  <a:schemeClr val="accent5">
                    <a:lumMod val="50000"/>
                  </a:schemeClr>
                </a:solidFill>
                <a:latin typeface="Sitka Banner" panose="02000505000000020004" pitchFamily="2" charset="0"/>
              </a:rPr>
              <a:t>O2</a:t>
            </a:r>
            <a:r>
              <a:rPr lang="fr-FR" sz="2200" b="1" smtClean="0">
                <a:latin typeface="Sitka Banner" panose="02000505000000020004" pitchFamily="2" charset="0"/>
              </a:rPr>
              <a:t>:</a:t>
            </a:r>
            <a:r>
              <a:rPr lang="fr-FR" sz="2200" smtClean="0">
                <a:latin typeface="Sitka Banner" panose="02000505000000020004" pitchFamily="2" charset="0"/>
              </a:rPr>
              <a:t> expérimenter cette </a:t>
            </a:r>
            <a:r>
              <a:rPr lang="fr-FR" sz="2200" dirty="0" smtClean="0">
                <a:latin typeface="Sitka Banner" panose="02000505000000020004" pitchFamily="2" charset="0"/>
              </a:rPr>
              <a:t>méthodologie dans le contexte de l’UEMOA.</a:t>
            </a:r>
            <a:endParaRPr lang="fr-FR" sz="2200" dirty="0" smtClean="0"/>
          </a:p>
        </p:txBody>
      </p:sp>
      <p:sp>
        <p:nvSpPr>
          <p:cNvPr id="24" name="Rectangle à coins arrondis 23"/>
          <p:cNvSpPr/>
          <p:nvPr/>
        </p:nvSpPr>
        <p:spPr>
          <a:xfrm>
            <a:off x="1066411" y="797862"/>
            <a:ext cx="2021897" cy="2880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Objectif général</a:t>
            </a:r>
            <a:endParaRPr lang="fr-FR" sz="2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1066411" y="2389277"/>
            <a:ext cx="2733693" cy="2880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Objectif spécifiques</a:t>
            </a:r>
            <a:endParaRPr lang="fr-FR" sz="2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944163" y="4826048"/>
            <a:ext cx="10652091" cy="84661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r>
              <a:rPr lang="fr-FR" sz="2200" dirty="0" smtClean="0">
                <a:ln w="0"/>
                <a:latin typeface="Sitka Banner" panose="02000505000000020004" pitchFamily="2" charset="0"/>
              </a:rPr>
              <a:t> </a:t>
            </a:r>
          </a:p>
          <a:p>
            <a:r>
              <a:rPr lang="fr-FR" sz="2200" b="1" dirty="0">
                <a:latin typeface="Sitka Banner" panose="02000505000000020004" pitchFamily="2" charset="0"/>
              </a:rPr>
              <a:t> </a:t>
            </a:r>
            <a:r>
              <a:rPr lang="fr-FR" sz="2200" dirty="0">
                <a:latin typeface="Sitka Banner" panose="02000505000000020004" pitchFamily="2" charset="0"/>
              </a:rPr>
              <a:t> </a:t>
            </a:r>
            <a:r>
              <a:rPr lang="fr-FR" sz="2200" dirty="0" smtClean="0">
                <a:latin typeface="Sitka Banner" panose="02000505000000020004" pitchFamily="2" charset="0"/>
              </a:rPr>
              <a:t>	Aspect </a:t>
            </a:r>
            <a:r>
              <a:rPr lang="fr-FR" sz="2200" dirty="0">
                <a:latin typeface="Sitka Banner" panose="02000505000000020004" pitchFamily="2" charset="0"/>
              </a:rPr>
              <a:t>multidimensionnel de la notion de croissance inclusive</a:t>
            </a:r>
            <a:endParaRPr lang="fr-FR" sz="2200" dirty="0" smtClean="0">
              <a:latin typeface="Sitka Banner" panose="02000505000000020004" pitchFamily="2" charset="0"/>
            </a:endParaRPr>
          </a:p>
          <a:p>
            <a:pPr marL="742950" lvl="1" indent="-285750">
              <a:lnSpc>
                <a:spcPct val="150000"/>
              </a:lnSpc>
              <a:buFont typeface="Times New Roman" panose="02020603050405020304" pitchFamily="18" charset="0"/>
              <a:buChar char="♣"/>
            </a:pPr>
            <a:endParaRPr lang="fr-FR" sz="2200" dirty="0" smtClean="0"/>
          </a:p>
          <a:p>
            <a:pPr marL="742950" lvl="1" indent="-285750">
              <a:lnSpc>
                <a:spcPct val="150000"/>
              </a:lnSpc>
              <a:buFont typeface="Times New Roman" panose="02020603050405020304" pitchFamily="18" charset="0"/>
              <a:buChar char="♣"/>
            </a:pPr>
            <a:endParaRPr lang="fr-FR" sz="2200" dirty="0" smtClean="0"/>
          </a:p>
        </p:txBody>
      </p:sp>
      <p:sp>
        <p:nvSpPr>
          <p:cNvPr id="27" name="Rectangle à coins arrondis 26"/>
          <p:cNvSpPr/>
          <p:nvPr/>
        </p:nvSpPr>
        <p:spPr>
          <a:xfrm>
            <a:off x="1088908" y="4690372"/>
            <a:ext cx="2000125" cy="28807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Hypothèses</a:t>
            </a:r>
            <a:endParaRPr lang="fr-FR" sz="2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62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 bwMode="auto">
          <a:xfrm>
            <a:off x="213756" y="160128"/>
            <a:ext cx="11792197" cy="65068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1" name="Rectangle à coins arrondis 10"/>
          <p:cNvSpPr/>
          <p:nvPr/>
        </p:nvSpPr>
        <p:spPr>
          <a:xfrm>
            <a:off x="2465410" y="2672787"/>
            <a:ext cx="7230195" cy="81022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Approche méthodologique</a:t>
            </a:r>
            <a:endParaRPr lang="fr-FR" sz="4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16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ysClr val="windowText" lastClr="000000"/>
                </a:solidFill>
              </a:rPr>
              <a:t>Méthodologie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Résultats</a:t>
            </a:r>
            <a:endParaRPr lang="fr-FR" sz="12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8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471629"/>
            <a:ext cx="11296356" cy="563441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678015" y="265749"/>
            <a:ext cx="6805674" cy="41557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Analyse critique des méthode antérieure de mesure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ZoneTexte 34"/>
              <p:cNvSpPr txBox="1"/>
              <p:nvPr/>
            </p:nvSpPr>
            <p:spPr>
              <a:xfrm>
                <a:off x="1132626" y="1439005"/>
                <a:ext cx="9805340" cy="46166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sz="2000" b="1" dirty="0" smtClean="0">
                    <a:latin typeface="Sitka Banner" panose="02000505000000020004" pitchFamily="2" charset="0"/>
                  </a:rPr>
                  <a:t>Mesure de la croissance inclusive </a:t>
                </a:r>
                <a:r>
                  <a:rPr lang="fr-FR" sz="2000" b="1" dirty="0">
                    <a:latin typeface="Sitka Banner" panose="02000505000000020004" pitchFamily="2" charset="0"/>
                  </a:rPr>
                  <a:t>fondée sur deux principales </a:t>
                </a:r>
                <a:r>
                  <a:rPr lang="fr-FR" sz="2000" b="1" dirty="0" smtClean="0">
                    <a:latin typeface="Sitka Banner" panose="02000505000000020004" pitchFamily="2" charset="0"/>
                  </a:rPr>
                  <a:t>dimensions:</a:t>
                </a:r>
              </a:p>
              <a:p>
                <a:pPr marL="800100" lvl="1" indent="-342900" algn="just">
                  <a:buFont typeface="Calibri" panose="020F0502020204030204" pitchFamily="34" charset="0"/>
                  <a:buChar char="ᴥ"/>
                </a:pPr>
                <a:r>
                  <a:rPr lang="fr-FR" sz="2000" dirty="0" smtClean="0">
                    <a:latin typeface="Sitka Banner" panose="02000505000000020004" pitchFamily="2" charset="0"/>
                  </a:rPr>
                  <a:t>Croissance </a:t>
                </a:r>
                <a:r>
                  <a:rPr lang="fr-FR" sz="2000" dirty="0">
                    <a:latin typeface="Sitka Banner" panose="02000505000000020004" pitchFamily="2" charset="0"/>
                  </a:rPr>
                  <a:t>du 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revenu</a:t>
                </a:r>
              </a:p>
              <a:p>
                <a:pPr marL="800100" lvl="1" indent="-342900" algn="just">
                  <a:buFont typeface="Calibri" panose="020F0502020204030204" pitchFamily="34" charset="0"/>
                  <a:buChar char="ᴥ"/>
                </a:pPr>
                <a:r>
                  <a:rPr lang="fr-FR" sz="2000" dirty="0" smtClean="0">
                    <a:latin typeface="Sitka Banner" panose="02000505000000020004" pitchFamily="2" charset="0"/>
                  </a:rPr>
                  <a:t>Distribution </a:t>
                </a:r>
                <a:r>
                  <a:rPr lang="fr-FR" sz="2000" dirty="0">
                    <a:latin typeface="Sitka Banner" panose="02000505000000020004" pitchFamily="2" charset="0"/>
                  </a:rPr>
                  <a:t>équitable du 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revenu dégagé dans le processus de croissance</a:t>
                </a:r>
              </a:p>
              <a:p>
                <a:pPr algn="just"/>
                <a:endParaRPr lang="fr-FR" sz="2000" dirty="0" smtClean="0">
                  <a:latin typeface="Sitka Banner" panose="02000505000000020004" pitchFamily="2" charset="0"/>
                </a:endParaRPr>
              </a:p>
              <a:p>
                <a:pPr algn="just"/>
                <a:r>
                  <a:rPr lang="fr-FR" sz="2000" b="1" dirty="0" smtClean="0">
                    <a:latin typeface="Sitka Banner" panose="02000505000000020004" pitchFamily="2" charset="0"/>
                  </a:rPr>
                  <a:t>Méthode:</a:t>
                </a:r>
                <a:endParaRPr lang="fr-FR" sz="2000" b="1" dirty="0">
                  <a:latin typeface="Sitka Banner" panose="02000505000000020004" pitchFamily="2" charset="0"/>
                </a:endParaRPr>
              </a:p>
              <a:p>
                <a:pPr lvl="1" algn="just"/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fr-FR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fr-FR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 smtClean="0"/>
                  <a:t>	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           le </a:t>
                </a:r>
                <a:r>
                  <a:rPr lang="fr-FR" sz="2000" dirty="0">
                    <a:latin typeface="Sitka Banner" panose="02000505000000020004" pitchFamily="2" charset="0"/>
                  </a:rPr>
                  <a:t>revenu moyen du groupe </a:t>
                </a:r>
                <a14:m>
                  <m:oMath xmlns:m="http://schemas.openxmlformats.org/officeDocument/2006/math">
                    <m:r>
                      <a:rPr lang="fr-FR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fr-FR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000" dirty="0" smtClean="0">
                    <a:latin typeface="Sitka Banner" panose="02000505000000020004" pitchFamily="2" charset="0"/>
                  </a:rPr>
                  <a:t>(quantiles </a:t>
                </a:r>
                <a:r>
                  <a:rPr lang="fr-FR" sz="2000" dirty="0">
                    <a:latin typeface="Sitka Banner" panose="02000505000000020004" pitchFamily="2" charset="0"/>
                  </a:rPr>
                  <a:t>de 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la distribution du revenu) </a:t>
                </a:r>
              </a:p>
              <a:p>
                <a:pPr lvl="1" algn="just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20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fr-FR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000" dirty="0" smtClean="0">
                    <a:latin typeface="Sitka Banner" panose="02000505000000020004" pitchFamily="2" charset="0"/>
                  </a:rPr>
                  <a:t>               le </a:t>
                </a:r>
                <a:r>
                  <a:rPr lang="fr-FR" sz="2000" dirty="0">
                    <a:latin typeface="Sitka Banner" panose="02000505000000020004" pitchFamily="2" charset="0"/>
                  </a:rPr>
                  <a:t>revenu moyen 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de la population</a:t>
                </a:r>
              </a:p>
              <a:p>
                <a:pPr lvl="1" algn="just"/>
                <a:endParaRPr lang="fr-FR" sz="2000" dirty="0" smtClean="0">
                  <a:latin typeface="Sitka Banner" panose="02000505000000020004" pitchFamily="2" charset="0"/>
                </a:endParaRPr>
              </a:p>
              <a:p>
                <a:pPr lvl="1" algn="just"/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fr-FR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fr-FR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fr-FR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fr-FR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fr-FR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b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fr-FR" i="1">
                        <a:latin typeface="Cambria Math" panose="02040503050406030204" pitchFamily="18" charset="0"/>
                      </a:rPr>
                      <m:t>𝑑𝑖</m:t>
                    </m:r>
                  </m:oMath>
                </a14:m>
                <a:r>
                  <a:rPr lang="fr-FR" sz="2000" dirty="0" smtClean="0">
                    <a:latin typeface="Sitka Banner" panose="02000505000000020004" pitchFamily="2" charset="0"/>
                  </a:rPr>
                  <a:t>                  moyenne </a:t>
                </a:r>
                <a:r>
                  <a:rPr lang="fr-FR" sz="2000" dirty="0">
                    <a:latin typeface="Sitka Banner" panose="02000505000000020004" pitchFamily="2" charset="0"/>
                  </a:rPr>
                  <a:t>distributionnelle </a:t>
                </a:r>
              </a:p>
              <a:p>
                <a:pPr marL="742950" lvl="1" indent="-285750" algn="just">
                  <a:buFont typeface="Times New Roman" panose="02020603050405020304" pitchFamily="18" charset="0"/>
                  <a:buChar char="♣"/>
                </a:pPr>
                <a:endParaRPr lang="fr-FR" sz="2000" dirty="0" smtClean="0">
                  <a:latin typeface="Sitka Banner" panose="02000505000000020004" pitchFamily="2" charset="0"/>
                </a:endParaRPr>
              </a:p>
              <a:p>
                <a:r>
                  <a:rPr lang="fr-FR" sz="2000" dirty="0">
                    <a:latin typeface="Sitka Banner" panose="02000505000000020004" pitchFamily="2" charset="0"/>
                  </a:rPr>
                  <a:t> 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       </a:t>
                </a:r>
                <a:r>
                  <a:rPr lang="fr-FR" sz="2000" b="1" dirty="0" smtClean="0">
                    <a:latin typeface="Sitka Banner" panose="02000505000000020004" pitchFamily="2" charset="0"/>
                  </a:rPr>
                  <a:t>La </a:t>
                </a:r>
                <a:r>
                  <a:rPr lang="fr-FR" sz="2000" b="1" dirty="0">
                    <a:latin typeface="Sitka Banner" panose="02000505000000020004" pitchFamily="2" charset="0"/>
                  </a:rPr>
                  <a:t>règle de décision  :</a:t>
                </a:r>
              </a:p>
              <a:p>
                <a:pPr lvl="0"/>
                <a:r>
                  <a:rPr lang="fr-FR" sz="2000" dirty="0">
                    <a:latin typeface="Sitka Banner" panose="02000505000000020004" pitchFamily="2" charset="0"/>
                  </a:rPr>
                  <a:t>	</a:t>
                </a:r>
                <a:r>
                  <a:rPr lang="fr-FR" sz="2000" dirty="0" smtClean="0">
                    <a:latin typeface="Sitka Banner" panose="02000505000000020004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000" i="1">
                        <a:latin typeface="Cambria Math" panose="02040503050406030204" pitchFamily="18" charset="0"/>
                      </a:rPr>
                      <m:t>𝜔</m:t>
                    </m:r>
                    <m:r>
                      <a:rPr lang="fr-FR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̃"/>
                            <m:ctrlPr>
                              <a:rPr lang="fr-FR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num>
                      <m:den>
                        <m:acc>
                          <m:accPr>
                            <m:chr m:val="̅"/>
                            <m:ctrlPr>
                              <a:rPr lang="fr-FR" sz="20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20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den>
                    </m:f>
                    <m:r>
                      <a:rPr lang="fr-FR" sz="2000" i="1">
                        <a:latin typeface="Cambria Math" panose="02040503050406030204" pitchFamily="18" charset="0"/>
                      </a:rPr>
                      <m:t> &lt;1 </m:t>
                    </m:r>
                    <m:r>
                      <a:rPr lang="fr-FR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2000" dirty="0" smtClean="0">
                    <a:latin typeface="Sitka Banner" panose="02000505000000020004" pitchFamily="2" charset="0"/>
                  </a:rPr>
                  <a:t>		croissance inclusive</a:t>
                </a:r>
                <a:r>
                  <a:rPr lang="fr-FR" sz="2000" dirty="0">
                    <a:latin typeface="Sitka Banner" panose="02000505000000020004" pitchFamily="2" charset="0"/>
                  </a:rPr>
                  <a:t> </a:t>
                </a:r>
                <a:endParaRPr lang="fr-FR" sz="2000" dirty="0" smtClean="0">
                  <a:latin typeface="Sitka Banner" panose="02000505000000020004" pitchFamily="2" charset="0"/>
                </a:endParaRPr>
              </a:p>
              <a:p>
                <a:pPr lvl="0"/>
                <a:r>
                  <a:rPr lang="fr-FR" sz="2000" dirty="0" smtClean="0">
                    <a:latin typeface="Sitka Banner" panose="02000505000000020004" pitchFamily="2" charset="0"/>
                  </a:rPr>
                  <a:t>	</a:t>
                </a:r>
                <a14:m>
                  <m:oMath xmlns:m="http://schemas.openxmlformats.org/officeDocument/2006/math">
                    <m:r>
                      <a:rPr lang="fr-FR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000" i="1">
                        <a:latin typeface="Cambria Math" panose="02040503050406030204" pitchFamily="18" charset="0"/>
                      </a:rPr>
                      <m:t>𝜔</m:t>
                    </m:r>
                    <m:r>
                      <a:rPr lang="fr-FR" sz="2000" i="1">
                        <a:latin typeface="Cambria Math" panose="02040503050406030204" pitchFamily="18" charset="0"/>
                      </a:rPr>
                      <m:t>&gt;1 </m:t>
                    </m:r>
                  </m:oMath>
                </a14:m>
                <a:r>
                  <a:rPr lang="fr-FR" sz="2000" dirty="0" smtClean="0">
                    <a:latin typeface="Sitka Banner" panose="02000505000000020004" pitchFamily="2" charset="0"/>
                  </a:rPr>
                  <a:t> 			croissance non inclusive</a:t>
                </a:r>
                <a:endParaRPr lang="fr-FR" sz="2000" dirty="0">
                  <a:latin typeface="Sitka Banner" panose="02000505000000020004" pitchFamily="2" charset="0"/>
                </a:endParaRPr>
              </a:p>
              <a:p>
                <a:pPr lvl="1" algn="just"/>
                <a:endParaRPr lang="fr-FR" sz="2000" dirty="0">
                  <a:latin typeface="Sitka Banner" panose="02000505000000020004" pitchFamily="2" charset="0"/>
                </a:endParaRPr>
              </a:p>
            </p:txBody>
          </p:sp>
        </mc:Choice>
        <mc:Fallback xmlns="">
          <p:sp>
            <p:nvSpPr>
              <p:cNvPr id="35" name="ZoneTexte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626" y="1439005"/>
                <a:ext cx="9805340" cy="4616648"/>
              </a:xfrm>
              <a:prstGeom prst="rect">
                <a:avLst/>
              </a:prstGeom>
              <a:blipFill>
                <a:blip r:embed="rId3"/>
                <a:stretch>
                  <a:fillRect l="-684" t="-6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ZoneTexte 35"/>
          <p:cNvSpPr txBox="1"/>
          <p:nvPr/>
        </p:nvSpPr>
        <p:spPr>
          <a:xfrm>
            <a:off x="597725" y="876500"/>
            <a:ext cx="6482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Sitka Banner" panose="02000505000000020004" pitchFamily="2" charset="0"/>
              </a:rPr>
              <a:t>Banque Mondiale, </a:t>
            </a:r>
            <a:r>
              <a:rPr lang="fr-FR" sz="2400" b="1" dirty="0" err="1">
                <a:latin typeface="Sitka Banner" panose="02000505000000020004" pitchFamily="2" charset="0"/>
              </a:rPr>
              <a:t>Economic</a:t>
            </a:r>
            <a:r>
              <a:rPr lang="fr-FR" sz="2400" b="1" dirty="0">
                <a:latin typeface="Sitka Banner" panose="02000505000000020004" pitchFamily="2" charset="0"/>
              </a:rPr>
              <a:t> </a:t>
            </a:r>
            <a:r>
              <a:rPr lang="fr-FR" sz="2400" b="1" dirty="0" err="1">
                <a:latin typeface="Sitka Banner" panose="02000505000000020004" pitchFamily="2" charset="0"/>
              </a:rPr>
              <a:t>Premise</a:t>
            </a:r>
            <a:r>
              <a:rPr lang="fr-FR" sz="2400" b="1" dirty="0">
                <a:latin typeface="Sitka Banner" panose="02000505000000020004" pitchFamily="2" charset="0"/>
              </a:rPr>
              <a:t>, n°122, 2013)</a:t>
            </a:r>
          </a:p>
        </p:txBody>
      </p:sp>
      <p:cxnSp>
        <p:nvCxnSpPr>
          <p:cNvPr id="42" name="Connecteur droit 41"/>
          <p:cNvCxnSpPr/>
          <p:nvPr/>
        </p:nvCxnSpPr>
        <p:spPr>
          <a:xfrm>
            <a:off x="1106023" y="1447080"/>
            <a:ext cx="0" cy="446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625135" y="1323074"/>
            <a:ext cx="871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2033538" y="3179920"/>
            <a:ext cx="54864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 flipH="1">
            <a:off x="2029182" y="3489074"/>
            <a:ext cx="54864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/>
          <p:cNvCxnSpPr/>
          <p:nvPr/>
        </p:nvCxnSpPr>
        <p:spPr>
          <a:xfrm flipH="1">
            <a:off x="3043729" y="4111736"/>
            <a:ext cx="54864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V="1">
            <a:off x="3488477" y="5129052"/>
            <a:ext cx="1188000" cy="37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/>
          <p:nvPr/>
        </p:nvCxnSpPr>
        <p:spPr>
          <a:xfrm flipV="1">
            <a:off x="3510246" y="5542716"/>
            <a:ext cx="1188000" cy="37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56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1792197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8" name="Rectangle à coins arrondis 17"/>
          <p:cNvSpPr/>
          <p:nvPr/>
        </p:nvSpPr>
        <p:spPr>
          <a:xfrm>
            <a:off x="597725" y="6442549"/>
            <a:ext cx="2158335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97579" y="6455970"/>
            <a:ext cx="2028695" cy="2670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ysClr val="windowText" lastClr="000000"/>
                </a:solidFill>
              </a:rPr>
              <a:t>Méthodologie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5094513" y="6456617"/>
            <a:ext cx="2292924" cy="26636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Résultats</a:t>
            </a:r>
            <a:endParaRPr lang="fr-FR" sz="1200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7540831" y="6451176"/>
            <a:ext cx="3040083" cy="2718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recommandations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1316196" y="6442549"/>
            <a:ext cx="560119" cy="28043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1316197" y="6414269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9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1676" y="471628"/>
            <a:ext cx="11296356" cy="563441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678015" y="265749"/>
            <a:ext cx="6805674" cy="41557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Analyse critique des méthode antérieure de mesure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106023" y="1440245"/>
            <a:ext cx="98053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 smtClean="0">
                <a:latin typeface="Sitka Banner" panose="02000505000000020004" pitchFamily="2" charset="0"/>
              </a:rPr>
              <a:t>Limites de la méthode:</a:t>
            </a:r>
          </a:p>
          <a:p>
            <a:pPr algn="just"/>
            <a:endParaRPr lang="fr-FR" sz="2000" b="1" dirty="0" smtClean="0">
              <a:latin typeface="Sitka Banner" panose="02000505000000020004" pitchFamily="2" charset="0"/>
            </a:endParaRPr>
          </a:p>
          <a:p>
            <a:pPr algn="just">
              <a:lnSpc>
                <a:spcPct val="150000"/>
              </a:lnSpc>
            </a:pPr>
            <a:r>
              <a:rPr lang="fr-FR" sz="2000" b="1" dirty="0">
                <a:latin typeface="Sitka Banner" panose="02000505000000020004" pitchFamily="2" charset="0"/>
              </a:rPr>
              <a:t>	</a:t>
            </a:r>
            <a:r>
              <a:rPr lang="fr-FR" sz="2000" dirty="0" smtClean="0">
                <a:latin typeface="Sitka Banner" panose="02000505000000020004" pitchFamily="2" charset="0"/>
              </a:rPr>
              <a:t>Méthode fondée sur les </a:t>
            </a:r>
            <a:r>
              <a:rPr lang="fr-FR" sz="2000" dirty="0">
                <a:latin typeface="Sitka Banner" panose="02000505000000020004" pitchFamily="2" charset="0"/>
              </a:rPr>
              <a:t>caractéristiques distributionnelles du revenu dans la </a:t>
            </a:r>
            <a:r>
              <a:rPr lang="fr-FR" sz="2000" dirty="0" smtClean="0">
                <a:latin typeface="Sitka Banner" panose="02000505000000020004" pitchFamily="2" charset="0"/>
              </a:rPr>
              <a:t>population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597725" y="876500"/>
            <a:ext cx="6482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Sitka Banner" panose="02000505000000020004" pitchFamily="2" charset="0"/>
              </a:rPr>
              <a:t>Banque Mondiale, </a:t>
            </a:r>
            <a:r>
              <a:rPr lang="fr-FR" sz="2400" b="1" dirty="0" err="1">
                <a:latin typeface="Sitka Banner" panose="02000505000000020004" pitchFamily="2" charset="0"/>
              </a:rPr>
              <a:t>Economic</a:t>
            </a:r>
            <a:r>
              <a:rPr lang="fr-FR" sz="2400" b="1" dirty="0">
                <a:latin typeface="Sitka Banner" panose="02000505000000020004" pitchFamily="2" charset="0"/>
              </a:rPr>
              <a:t> </a:t>
            </a:r>
            <a:r>
              <a:rPr lang="fr-FR" sz="2400" b="1" dirty="0" err="1">
                <a:latin typeface="Sitka Banner" panose="02000505000000020004" pitchFamily="2" charset="0"/>
              </a:rPr>
              <a:t>Premise</a:t>
            </a:r>
            <a:r>
              <a:rPr lang="fr-FR" sz="2400" b="1" dirty="0">
                <a:latin typeface="Sitka Banner" panose="02000505000000020004" pitchFamily="2" charset="0"/>
              </a:rPr>
              <a:t>, n°122, 2013)</a:t>
            </a:r>
          </a:p>
        </p:txBody>
      </p:sp>
      <p:cxnSp>
        <p:nvCxnSpPr>
          <p:cNvPr id="42" name="Connecteur droit 41"/>
          <p:cNvCxnSpPr/>
          <p:nvPr/>
        </p:nvCxnSpPr>
        <p:spPr>
          <a:xfrm>
            <a:off x="2003008" y="2047972"/>
            <a:ext cx="0" cy="64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625135" y="1323074"/>
            <a:ext cx="871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678015" y="3017112"/>
            <a:ext cx="2625216" cy="145038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pPr algn="ctr"/>
            <a:endParaRPr lang="fr-FR" sz="2000" dirty="0" smtClean="0">
              <a:latin typeface="Sitka Banner" panose="02000505000000020004" pitchFamily="2" charset="0"/>
            </a:endParaRPr>
          </a:p>
          <a:p>
            <a:pPr algn="ctr"/>
            <a:r>
              <a:rPr lang="fr-FR" sz="2000" dirty="0" smtClean="0">
                <a:latin typeface="Sitka Banner" panose="02000505000000020004" pitchFamily="2" charset="0"/>
              </a:rPr>
              <a:t>Faible niveau de </a:t>
            </a:r>
            <a:r>
              <a:rPr lang="fr-FR" sz="2000" dirty="0">
                <a:latin typeface="Sitka Banner" panose="02000505000000020004" pitchFamily="2" charset="0"/>
              </a:rPr>
              <a:t>développement de l’appareil statistique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857367" y="3017112"/>
            <a:ext cx="3492138" cy="254670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sz="2000" dirty="0" smtClean="0">
              <a:latin typeface="Sitka Banner" panose="02000505000000020004" pitchFamily="2" charset="0"/>
            </a:endParaRPr>
          </a:p>
          <a:p>
            <a:endParaRPr lang="fr-FR" sz="2000" dirty="0">
              <a:latin typeface="Sitka Banner" panose="02000505000000020004" pitchFamily="2" charset="0"/>
            </a:endParaRPr>
          </a:p>
          <a:p>
            <a:pPr marL="285750" indent="-285750">
              <a:buFont typeface="Calibri" panose="020F0502020204030204" pitchFamily="34" charset="0"/>
              <a:buChar char="ᴥ"/>
            </a:pPr>
            <a:r>
              <a:rPr lang="fr-FR" sz="2000" dirty="0" smtClean="0">
                <a:latin typeface="Sitka Banner" panose="02000505000000020004" pitchFamily="2" charset="0"/>
              </a:rPr>
              <a:t>Données </a:t>
            </a:r>
            <a:r>
              <a:rPr lang="fr-FR" sz="2000" dirty="0">
                <a:latin typeface="Sitka Banner" panose="02000505000000020004" pitchFamily="2" charset="0"/>
              </a:rPr>
              <a:t>distributionnelles sur le revenu très peu disponibles </a:t>
            </a:r>
          </a:p>
          <a:p>
            <a:endParaRPr lang="fr-FR" sz="2000" dirty="0" smtClean="0">
              <a:latin typeface="Sitka Banner" panose="02000505000000020004" pitchFamily="2" charset="0"/>
            </a:endParaRPr>
          </a:p>
          <a:p>
            <a:pPr marL="285750" indent="-285750">
              <a:buFont typeface="Calibri" panose="020F0502020204030204" pitchFamily="34" charset="0"/>
              <a:buChar char="ᴥ"/>
            </a:pPr>
            <a:r>
              <a:rPr lang="fr-FR" sz="2000" dirty="0">
                <a:latin typeface="Sitka Banner" panose="02000505000000020004" pitchFamily="2" charset="0"/>
              </a:rPr>
              <a:t>D</a:t>
            </a:r>
            <a:r>
              <a:rPr lang="fr-FR" sz="2000" dirty="0" smtClean="0">
                <a:latin typeface="Sitka Banner" panose="02000505000000020004" pitchFamily="2" charset="0"/>
              </a:rPr>
              <a:t>onnées </a:t>
            </a:r>
            <a:r>
              <a:rPr lang="fr-FR" sz="2000" dirty="0">
                <a:latin typeface="Sitka Banner" panose="02000505000000020004" pitchFamily="2" charset="0"/>
              </a:rPr>
              <a:t>disponibles sur des périodes éloignées les unes des autres</a:t>
            </a:r>
          </a:p>
        </p:txBody>
      </p:sp>
      <p:sp>
        <p:nvSpPr>
          <p:cNvPr id="27" name="Flèche droite 26"/>
          <p:cNvSpPr/>
          <p:nvPr/>
        </p:nvSpPr>
        <p:spPr>
          <a:xfrm>
            <a:off x="3005132" y="3098063"/>
            <a:ext cx="1224000" cy="27703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7903641" y="3025761"/>
            <a:ext cx="3635222" cy="254670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sz="2000" dirty="0" smtClean="0">
              <a:latin typeface="Sitka Banner" panose="02000505000000020004" pitchFamily="2" charset="0"/>
            </a:endParaRPr>
          </a:p>
          <a:p>
            <a:endParaRPr lang="fr-FR" sz="2000" dirty="0">
              <a:latin typeface="Sitka Banner" panose="02000505000000020004" pitchFamily="2" charset="0"/>
            </a:endParaRPr>
          </a:p>
          <a:p>
            <a:pPr marL="285750" indent="-285750">
              <a:buFont typeface="Calibri" panose="020F0502020204030204" pitchFamily="34" charset="0"/>
              <a:buChar char="ᴥ"/>
            </a:pPr>
            <a:r>
              <a:rPr lang="fr-FR" sz="2000" dirty="0">
                <a:latin typeface="Sitka Banner" panose="02000505000000020004" pitchFamily="2" charset="0"/>
              </a:rPr>
              <a:t>L’analyse temporelle </a:t>
            </a:r>
            <a:r>
              <a:rPr lang="fr-FR" sz="2000" dirty="0" smtClean="0">
                <a:latin typeface="Sitka Banner" panose="02000505000000020004" pitchFamily="2" charset="0"/>
              </a:rPr>
              <a:t>problématique </a:t>
            </a:r>
          </a:p>
          <a:p>
            <a:endParaRPr lang="fr-FR" sz="2000" dirty="0" smtClean="0">
              <a:latin typeface="Sitka Banner" panose="02000505000000020004" pitchFamily="2" charset="0"/>
            </a:endParaRPr>
          </a:p>
          <a:p>
            <a:pPr marL="285750" indent="-285750">
              <a:buFont typeface="Calibri" panose="020F0502020204030204" pitchFamily="34" charset="0"/>
              <a:buChar char="ᴥ"/>
            </a:pPr>
            <a:r>
              <a:rPr lang="fr-FR" sz="2000" dirty="0" smtClean="0">
                <a:latin typeface="Sitka Banner" panose="02000505000000020004" pitchFamily="2" charset="0"/>
              </a:rPr>
              <a:t>Seule </a:t>
            </a:r>
            <a:r>
              <a:rPr lang="fr-FR" sz="2000" dirty="0">
                <a:latin typeface="Sitka Banner" panose="02000505000000020004" pitchFamily="2" charset="0"/>
              </a:rPr>
              <a:t>une analyse transversale de la croissance inclusive serait envisageable dans ce </a:t>
            </a:r>
            <a:r>
              <a:rPr lang="fr-FR" sz="2000" dirty="0" smtClean="0">
                <a:latin typeface="Sitka Banner" panose="02000505000000020004" pitchFamily="2" charset="0"/>
              </a:rPr>
              <a:t>contexte</a:t>
            </a:r>
          </a:p>
        </p:txBody>
      </p:sp>
      <p:sp>
        <p:nvSpPr>
          <p:cNvPr id="29" name="Flèche droite 28"/>
          <p:cNvSpPr/>
          <p:nvPr/>
        </p:nvSpPr>
        <p:spPr>
          <a:xfrm>
            <a:off x="7093817" y="3128543"/>
            <a:ext cx="1224000" cy="27703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19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1079620</TotalTime>
  <Words>803</Words>
  <Application>Microsoft Office PowerPoint</Application>
  <PresentationFormat>Grand écran</PresentationFormat>
  <Paragraphs>449</Paragraphs>
  <Slides>23</Slides>
  <Notes>23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1" baseType="lpstr">
      <vt:lpstr>Aharoni</vt:lpstr>
      <vt:lpstr>Arial</vt:lpstr>
      <vt:lpstr>Calibri</vt:lpstr>
      <vt:lpstr>Calibri Light</vt:lpstr>
      <vt:lpstr>Cambria Math</vt:lpstr>
      <vt:lpstr>Sitka Banner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SAWADOGO Israël</dc:creator>
  <cp:lastModifiedBy>user</cp:lastModifiedBy>
  <cp:revision>265</cp:revision>
  <dcterms:created xsi:type="dcterms:W3CDTF">2017-03-09T22:26:08Z</dcterms:created>
  <dcterms:modified xsi:type="dcterms:W3CDTF">2021-02-01T11:07:04Z</dcterms:modified>
</cp:coreProperties>
</file>