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6.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408" r:id="rId2"/>
    <p:sldId id="258" r:id="rId3"/>
    <p:sldId id="413" r:id="rId4"/>
    <p:sldId id="409" r:id="rId5"/>
    <p:sldId id="449" r:id="rId6"/>
    <p:sldId id="450" r:id="rId7"/>
    <p:sldId id="451" r:id="rId8"/>
    <p:sldId id="452" r:id="rId9"/>
    <p:sldId id="454" r:id="rId10"/>
    <p:sldId id="453" r:id="rId11"/>
    <p:sldId id="455" r:id="rId12"/>
    <p:sldId id="263"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7"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34" autoAdjust="0"/>
    <p:restoredTop sz="94671" autoAdjust="0"/>
  </p:normalViewPr>
  <p:slideViewPr>
    <p:cSldViewPr>
      <p:cViewPr varScale="1">
        <p:scale>
          <a:sx n="110" d="100"/>
          <a:sy n="110" d="100"/>
        </p:scale>
        <p:origin x="12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esktop\Projet%20article\suivicovid%2019-version%20de%20%20travail%20%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Cas!$E$3</c:f>
              <c:strCache>
                <c:ptCount val="1"/>
                <c:pt idx="0">
                  <c:v> cas positifs/jour</c:v>
                </c:pt>
              </c:strCache>
            </c:strRef>
          </c:tx>
          <c:spPr>
            <a:ln w="38100" cap="rnd">
              <a:solidFill>
                <a:schemeClr val="accent1"/>
              </a:solidFill>
              <a:round/>
            </a:ln>
            <a:effectLst/>
          </c:spPr>
          <c:marker>
            <c:symbol val="none"/>
          </c:marker>
          <c:cat>
            <c:numRef>
              <c:f>Cas!$A$4:$A$124</c:f>
              <c:numCache>
                <c:formatCode>dd/mm/yyyy</c:formatCode>
                <c:ptCount val="121"/>
                <c:pt idx="0">
                  <c:v>43892</c:v>
                </c:pt>
                <c:pt idx="1">
                  <c:v>43893</c:v>
                </c:pt>
                <c:pt idx="2">
                  <c:v>43894</c:v>
                </c:pt>
                <c:pt idx="3">
                  <c:v>43895</c:v>
                </c:pt>
                <c:pt idx="4">
                  <c:v>43896</c:v>
                </c:pt>
                <c:pt idx="5">
                  <c:v>43897</c:v>
                </c:pt>
                <c:pt idx="6">
                  <c:v>43898</c:v>
                </c:pt>
                <c:pt idx="7">
                  <c:v>43899</c:v>
                </c:pt>
                <c:pt idx="8">
                  <c:v>43900</c:v>
                </c:pt>
                <c:pt idx="9">
                  <c:v>43901</c:v>
                </c:pt>
                <c:pt idx="10">
                  <c:v>43902</c:v>
                </c:pt>
                <c:pt idx="11">
                  <c:v>43903</c:v>
                </c:pt>
                <c:pt idx="12">
                  <c:v>43904</c:v>
                </c:pt>
                <c:pt idx="13">
                  <c:v>43905</c:v>
                </c:pt>
                <c:pt idx="14">
                  <c:v>43906</c:v>
                </c:pt>
                <c:pt idx="15">
                  <c:v>43907</c:v>
                </c:pt>
                <c:pt idx="16">
                  <c:v>43908</c:v>
                </c:pt>
                <c:pt idx="17">
                  <c:v>43909</c:v>
                </c:pt>
                <c:pt idx="18">
                  <c:v>43910</c:v>
                </c:pt>
                <c:pt idx="19">
                  <c:v>43911</c:v>
                </c:pt>
                <c:pt idx="20">
                  <c:v>43912</c:v>
                </c:pt>
                <c:pt idx="21">
                  <c:v>43913</c:v>
                </c:pt>
                <c:pt idx="22">
                  <c:v>43914</c:v>
                </c:pt>
                <c:pt idx="23">
                  <c:v>43915</c:v>
                </c:pt>
                <c:pt idx="24">
                  <c:v>43916</c:v>
                </c:pt>
                <c:pt idx="25">
                  <c:v>43917</c:v>
                </c:pt>
                <c:pt idx="26">
                  <c:v>43918</c:v>
                </c:pt>
                <c:pt idx="27">
                  <c:v>43919</c:v>
                </c:pt>
                <c:pt idx="28">
                  <c:v>43920</c:v>
                </c:pt>
                <c:pt idx="29">
                  <c:v>43921</c:v>
                </c:pt>
                <c:pt idx="30">
                  <c:v>43922</c:v>
                </c:pt>
                <c:pt idx="31">
                  <c:v>43923</c:v>
                </c:pt>
                <c:pt idx="32">
                  <c:v>43924</c:v>
                </c:pt>
                <c:pt idx="33">
                  <c:v>43925</c:v>
                </c:pt>
                <c:pt idx="34">
                  <c:v>43926</c:v>
                </c:pt>
                <c:pt idx="35">
                  <c:v>43927</c:v>
                </c:pt>
                <c:pt idx="36">
                  <c:v>43928</c:v>
                </c:pt>
                <c:pt idx="37">
                  <c:v>43929</c:v>
                </c:pt>
                <c:pt idx="38">
                  <c:v>43930</c:v>
                </c:pt>
                <c:pt idx="39">
                  <c:v>43931</c:v>
                </c:pt>
                <c:pt idx="40">
                  <c:v>43932</c:v>
                </c:pt>
                <c:pt idx="41">
                  <c:v>43933</c:v>
                </c:pt>
                <c:pt idx="42">
                  <c:v>43934</c:v>
                </c:pt>
                <c:pt idx="43">
                  <c:v>43935</c:v>
                </c:pt>
                <c:pt idx="44">
                  <c:v>43936</c:v>
                </c:pt>
                <c:pt idx="45">
                  <c:v>43937</c:v>
                </c:pt>
                <c:pt idx="46">
                  <c:v>43938</c:v>
                </c:pt>
                <c:pt idx="47">
                  <c:v>43939</c:v>
                </c:pt>
                <c:pt idx="48">
                  <c:v>43940</c:v>
                </c:pt>
                <c:pt idx="49">
                  <c:v>43941</c:v>
                </c:pt>
                <c:pt idx="50">
                  <c:v>43942</c:v>
                </c:pt>
                <c:pt idx="51">
                  <c:v>43943</c:v>
                </c:pt>
                <c:pt idx="52">
                  <c:v>43944</c:v>
                </c:pt>
                <c:pt idx="53">
                  <c:v>43945</c:v>
                </c:pt>
                <c:pt idx="54">
                  <c:v>43946</c:v>
                </c:pt>
                <c:pt idx="55">
                  <c:v>43947</c:v>
                </c:pt>
                <c:pt idx="56">
                  <c:v>43948</c:v>
                </c:pt>
                <c:pt idx="57">
                  <c:v>43949</c:v>
                </c:pt>
                <c:pt idx="58">
                  <c:v>43950</c:v>
                </c:pt>
                <c:pt idx="59">
                  <c:v>43951</c:v>
                </c:pt>
                <c:pt idx="60">
                  <c:v>43952</c:v>
                </c:pt>
                <c:pt idx="61">
                  <c:v>43953</c:v>
                </c:pt>
                <c:pt idx="62">
                  <c:v>43954</c:v>
                </c:pt>
                <c:pt idx="63">
                  <c:v>43955</c:v>
                </c:pt>
                <c:pt idx="64">
                  <c:v>43956</c:v>
                </c:pt>
                <c:pt idx="65">
                  <c:v>43957</c:v>
                </c:pt>
                <c:pt idx="66">
                  <c:v>43958</c:v>
                </c:pt>
                <c:pt idx="67">
                  <c:v>43959</c:v>
                </c:pt>
                <c:pt idx="68">
                  <c:v>43960</c:v>
                </c:pt>
                <c:pt idx="69">
                  <c:v>43961</c:v>
                </c:pt>
                <c:pt idx="70">
                  <c:v>43962</c:v>
                </c:pt>
                <c:pt idx="71">
                  <c:v>43963</c:v>
                </c:pt>
                <c:pt idx="72">
                  <c:v>43964</c:v>
                </c:pt>
                <c:pt idx="73">
                  <c:v>43965</c:v>
                </c:pt>
                <c:pt idx="74">
                  <c:v>43966</c:v>
                </c:pt>
                <c:pt idx="75">
                  <c:v>43967</c:v>
                </c:pt>
                <c:pt idx="76">
                  <c:v>43968</c:v>
                </c:pt>
                <c:pt idx="77">
                  <c:v>43969</c:v>
                </c:pt>
                <c:pt idx="78">
                  <c:v>43970</c:v>
                </c:pt>
                <c:pt idx="79">
                  <c:v>43971</c:v>
                </c:pt>
                <c:pt idx="80">
                  <c:v>43972</c:v>
                </c:pt>
                <c:pt idx="81">
                  <c:v>43973</c:v>
                </c:pt>
                <c:pt idx="82">
                  <c:v>43974</c:v>
                </c:pt>
                <c:pt idx="83">
                  <c:v>43975</c:v>
                </c:pt>
                <c:pt idx="84">
                  <c:v>43976</c:v>
                </c:pt>
                <c:pt idx="85">
                  <c:v>43977</c:v>
                </c:pt>
                <c:pt idx="86">
                  <c:v>43978</c:v>
                </c:pt>
                <c:pt idx="87">
                  <c:v>43979</c:v>
                </c:pt>
                <c:pt idx="88">
                  <c:v>43980</c:v>
                </c:pt>
                <c:pt idx="89">
                  <c:v>43981</c:v>
                </c:pt>
                <c:pt idx="90">
                  <c:v>43982</c:v>
                </c:pt>
                <c:pt idx="91">
                  <c:v>43983</c:v>
                </c:pt>
                <c:pt idx="92">
                  <c:v>43984</c:v>
                </c:pt>
                <c:pt idx="93">
                  <c:v>43985</c:v>
                </c:pt>
                <c:pt idx="94">
                  <c:v>43986</c:v>
                </c:pt>
                <c:pt idx="95">
                  <c:v>43987</c:v>
                </c:pt>
                <c:pt idx="96">
                  <c:v>43988</c:v>
                </c:pt>
                <c:pt idx="97">
                  <c:v>43989</c:v>
                </c:pt>
                <c:pt idx="98">
                  <c:v>43990</c:v>
                </c:pt>
                <c:pt idx="99">
                  <c:v>43991</c:v>
                </c:pt>
                <c:pt idx="100">
                  <c:v>43992</c:v>
                </c:pt>
                <c:pt idx="101">
                  <c:v>43993</c:v>
                </c:pt>
                <c:pt idx="102">
                  <c:v>43994</c:v>
                </c:pt>
                <c:pt idx="103">
                  <c:v>43995</c:v>
                </c:pt>
                <c:pt idx="104">
                  <c:v>43996</c:v>
                </c:pt>
                <c:pt idx="105">
                  <c:v>43997</c:v>
                </c:pt>
                <c:pt idx="106">
                  <c:v>43998</c:v>
                </c:pt>
                <c:pt idx="107">
                  <c:v>43999</c:v>
                </c:pt>
                <c:pt idx="108">
                  <c:v>44000</c:v>
                </c:pt>
                <c:pt idx="109">
                  <c:v>44001</c:v>
                </c:pt>
                <c:pt idx="110">
                  <c:v>44002</c:v>
                </c:pt>
                <c:pt idx="111">
                  <c:v>44003</c:v>
                </c:pt>
                <c:pt idx="112">
                  <c:v>44004</c:v>
                </c:pt>
                <c:pt idx="113">
                  <c:v>44005</c:v>
                </c:pt>
                <c:pt idx="114">
                  <c:v>44006</c:v>
                </c:pt>
                <c:pt idx="115">
                  <c:v>44007</c:v>
                </c:pt>
                <c:pt idx="116">
                  <c:v>44008</c:v>
                </c:pt>
                <c:pt idx="117">
                  <c:v>44009</c:v>
                </c:pt>
                <c:pt idx="118">
                  <c:v>44010</c:v>
                </c:pt>
                <c:pt idx="119">
                  <c:v>44011</c:v>
                </c:pt>
                <c:pt idx="120">
                  <c:v>44012</c:v>
                </c:pt>
              </c:numCache>
            </c:numRef>
          </c:cat>
          <c:val>
            <c:numRef>
              <c:f>Cas!$E$4:$E$124</c:f>
              <c:numCache>
                <c:formatCode>General</c:formatCode>
                <c:ptCount val="121"/>
                <c:pt idx="0">
                  <c:v>1</c:v>
                </c:pt>
                <c:pt idx="1">
                  <c:v>1</c:v>
                </c:pt>
                <c:pt idx="2">
                  <c:v>1</c:v>
                </c:pt>
                <c:pt idx="3">
                  <c:v>0</c:v>
                </c:pt>
                <c:pt idx="4">
                  <c:v>0</c:v>
                </c:pt>
                <c:pt idx="5">
                  <c:v>0</c:v>
                </c:pt>
                <c:pt idx="6">
                  <c:v>0</c:v>
                </c:pt>
                <c:pt idx="7">
                  <c:v>0</c:v>
                </c:pt>
                <c:pt idx="8">
                  <c:v>0</c:v>
                </c:pt>
                <c:pt idx="9">
                  <c:v>3</c:v>
                </c:pt>
                <c:pt idx="10">
                  <c:v>7</c:v>
                </c:pt>
                <c:pt idx="11">
                  <c:v>9</c:v>
                </c:pt>
                <c:pt idx="12">
                  <c:v>3</c:v>
                </c:pt>
                <c:pt idx="13">
                  <c:v>4</c:v>
                </c:pt>
                <c:pt idx="14">
                  <c:v>1</c:v>
                </c:pt>
                <c:pt idx="15">
                  <c:v>4</c:v>
                </c:pt>
                <c:pt idx="16">
                  <c:v>5</c:v>
                </c:pt>
                <c:pt idx="17">
                  <c:v>2</c:v>
                </c:pt>
                <c:pt idx="18">
                  <c:v>9</c:v>
                </c:pt>
                <c:pt idx="19">
                  <c:v>9</c:v>
                </c:pt>
                <c:pt idx="20">
                  <c:v>11</c:v>
                </c:pt>
                <c:pt idx="21">
                  <c:v>4</c:v>
                </c:pt>
                <c:pt idx="22">
                  <c:v>15</c:v>
                </c:pt>
                <c:pt idx="23">
                  <c:v>13</c:v>
                </c:pt>
                <c:pt idx="24">
                  <c:v>6</c:v>
                </c:pt>
                <c:pt idx="25">
                  <c:v>14</c:v>
                </c:pt>
                <c:pt idx="26">
                  <c:v>11</c:v>
                </c:pt>
                <c:pt idx="27">
                  <c:v>12</c:v>
                </c:pt>
                <c:pt idx="28">
                  <c:v>20</c:v>
                </c:pt>
                <c:pt idx="29">
                  <c:v>13</c:v>
                </c:pt>
                <c:pt idx="30">
                  <c:v>15</c:v>
                </c:pt>
                <c:pt idx="31">
                  <c:v>5</c:v>
                </c:pt>
                <c:pt idx="32">
                  <c:v>12</c:v>
                </c:pt>
                <c:pt idx="33">
                  <c:v>12</c:v>
                </c:pt>
                <c:pt idx="34">
                  <c:v>3</c:v>
                </c:pt>
                <c:pt idx="35">
                  <c:v>4</c:v>
                </c:pt>
                <c:pt idx="36">
                  <c:v>11</c:v>
                </c:pt>
                <c:pt idx="37">
                  <c:v>7</c:v>
                </c:pt>
                <c:pt idx="38">
                  <c:v>6</c:v>
                </c:pt>
                <c:pt idx="39">
                  <c:v>15</c:v>
                </c:pt>
                <c:pt idx="40">
                  <c:v>13</c:v>
                </c:pt>
                <c:pt idx="41">
                  <c:v>2</c:v>
                </c:pt>
                <c:pt idx="42">
                  <c:v>11</c:v>
                </c:pt>
                <c:pt idx="43">
                  <c:v>8</c:v>
                </c:pt>
                <c:pt idx="44">
                  <c:v>15</c:v>
                </c:pt>
                <c:pt idx="45">
                  <c:v>21</c:v>
                </c:pt>
                <c:pt idx="46">
                  <c:v>7</c:v>
                </c:pt>
                <c:pt idx="47">
                  <c:v>8</c:v>
                </c:pt>
                <c:pt idx="48">
                  <c:v>17</c:v>
                </c:pt>
                <c:pt idx="49">
                  <c:v>10</c:v>
                </c:pt>
                <c:pt idx="50">
                  <c:v>35</c:v>
                </c:pt>
                <c:pt idx="51">
                  <c:v>30</c:v>
                </c:pt>
                <c:pt idx="52">
                  <c:v>37</c:v>
                </c:pt>
                <c:pt idx="53">
                  <c:v>66</c:v>
                </c:pt>
                <c:pt idx="54">
                  <c:v>69</c:v>
                </c:pt>
                <c:pt idx="55">
                  <c:v>57</c:v>
                </c:pt>
                <c:pt idx="56">
                  <c:v>65</c:v>
                </c:pt>
                <c:pt idx="57">
                  <c:v>87</c:v>
                </c:pt>
                <c:pt idx="58">
                  <c:v>59</c:v>
                </c:pt>
                <c:pt idx="59">
                  <c:v>51</c:v>
                </c:pt>
                <c:pt idx="60">
                  <c:v>91</c:v>
                </c:pt>
                <c:pt idx="61">
                  <c:v>91</c:v>
                </c:pt>
                <c:pt idx="62">
                  <c:v>67</c:v>
                </c:pt>
                <c:pt idx="63">
                  <c:v>89</c:v>
                </c:pt>
                <c:pt idx="64">
                  <c:v>58</c:v>
                </c:pt>
                <c:pt idx="65">
                  <c:v>104</c:v>
                </c:pt>
                <c:pt idx="66">
                  <c:v>59</c:v>
                </c:pt>
                <c:pt idx="67">
                  <c:v>59</c:v>
                </c:pt>
                <c:pt idx="68">
                  <c:v>83</c:v>
                </c:pt>
                <c:pt idx="69">
                  <c:v>75</c:v>
                </c:pt>
                <c:pt idx="70">
                  <c:v>177</c:v>
                </c:pt>
                <c:pt idx="71">
                  <c:v>109</c:v>
                </c:pt>
                <c:pt idx="72">
                  <c:v>110</c:v>
                </c:pt>
                <c:pt idx="73">
                  <c:v>84</c:v>
                </c:pt>
                <c:pt idx="74">
                  <c:v>121</c:v>
                </c:pt>
                <c:pt idx="75">
                  <c:v>119</c:v>
                </c:pt>
                <c:pt idx="76">
                  <c:v>51</c:v>
                </c:pt>
                <c:pt idx="77">
                  <c:v>64</c:v>
                </c:pt>
                <c:pt idx="78">
                  <c:v>73</c:v>
                </c:pt>
                <c:pt idx="79">
                  <c:v>97</c:v>
                </c:pt>
                <c:pt idx="80">
                  <c:v>98</c:v>
                </c:pt>
                <c:pt idx="81">
                  <c:v>97</c:v>
                </c:pt>
                <c:pt idx="82">
                  <c:v>67</c:v>
                </c:pt>
                <c:pt idx="83">
                  <c:v>71</c:v>
                </c:pt>
                <c:pt idx="84">
                  <c:v>83</c:v>
                </c:pt>
                <c:pt idx="85">
                  <c:v>31</c:v>
                </c:pt>
                <c:pt idx="86">
                  <c:v>92</c:v>
                </c:pt>
                <c:pt idx="87">
                  <c:v>95</c:v>
                </c:pt>
                <c:pt idx="88">
                  <c:v>81</c:v>
                </c:pt>
                <c:pt idx="89">
                  <c:v>106</c:v>
                </c:pt>
                <c:pt idx="90">
                  <c:v>110</c:v>
                </c:pt>
                <c:pt idx="91">
                  <c:v>94</c:v>
                </c:pt>
                <c:pt idx="92">
                  <c:v>97</c:v>
                </c:pt>
                <c:pt idx="93">
                  <c:v>96</c:v>
                </c:pt>
                <c:pt idx="94">
                  <c:v>89</c:v>
                </c:pt>
                <c:pt idx="95">
                  <c:v>134</c:v>
                </c:pt>
                <c:pt idx="96">
                  <c:v>94</c:v>
                </c:pt>
                <c:pt idx="97">
                  <c:v>79</c:v>
                </c:pt>
                <c:pt idx="98">
                  <c:v>99</c:v>
                </c:pt>
                <c:pt idx="99">
                  <c:v>89</c:v>
                </c:pt>
                <c:pt idx="100">
                  <c:v>124</c:v>
                </c:pt>
                <c:pt idx="101">
                  <c:v>119</c:v>
                </c:pt>
                <c:pt idx="102">
                  <c:v>92</c:v>
                </c:pt>
                <c:pt idx="103">
                  <c:v>145</c:v>
                </c:pt>
                <c:pt idx="104">
                  <c:v>94</c:v>
                </c:pt>
                <c:pt idx="105">
                  <c:v>83</c:v>
                </c:pt>
                <c:pt idx="106">
                  <c:v>74</c:v>
                </c:pt>
                <c:pt idx="107">
                  <c:v>122</c:v>
                </c:pt>
                <c:pt idx="108">
                  <c:v>106</c:v>
                </c:pt>
                <c:pt idx="109">
                  <c:v>164</c:v>
                </c:pt>
                <c:pt idx="110">
                  <c:v>144</c:v>
                </c:pt>
                <c:pt idx="111">
                  <c:v>105</c:v>
                </c:pt>
                <c:pt idx="112">
                  <c:v>82</c:v>
                </c:pt>
                <c:pt idx="113">
                  <c:v>64</c:v>
                </c:pt>
                <c:pt idx="114">
                  <c:v>95</c:v>
                </c:pt>
                <c:pt idx="115">
                  <c:v>104</c:v>
                </c:pt>
                <c:pt idx="116">
                  <c:v>121</c:v>
                </c:pt>
                <c:pt idx="117">
                  <c:v>105</c:v>
                </c:pt>
                <c:pt idx="118">
                  <c:v>127</c:v>
                </c:pt>
                <c:pt idx="119">
                  <c:v>112</c:v>
                </c:pt>
                <c:pt idx="120">
                  <c:v>95</c:v>
                </c:pt>
              </c:numCache>
            </c:numRef>
          </c:val>
          <c:smooth val="0"/>
          <c:extLst xmlns:c16r2="http://schemas.microsoft.com/office/drawing/2015/06/chart">
            <c:ext xmlns:c16="http://schemas.microsoft.com/office/drawing/2014/chart" uri="{C3380CC4-5D6E-409C-BE32-E72D297353CC}">
              <c16:uniqueId val="{00000000-3D3C-4B61-8D51-1BA01FBD1C5A}"/>
            </c:ext>
          </c:extLst>
        </c:ser>
        <c:dLbls>
          <c:showLegendKey val="0"/>
          <c:showVal val="0"/>
          <c:showCatName val="0"/>
          <c:showSerName val="0"/>
          <c:showPercent val="0"/>
          <c:showBubbleSize val="0"/>
        </c:dLbls>
        <c:smooth val="0"/>
        <c:axId val="340952728"/>
        <c:axId val="340951944"/>
      </c:lineChart>
      <c:dateAx>
        <c:axId val="340952728"/>
        <c:scaling>
          <c:orientation val="minMax"/>
        </c:scaling>
        <c:delete val="0"/>
        <c:axPos val="b"/>
        <c:numFmt formatCode="dd/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0951944"/>
        <c:crosses val="autoZero"/>
        <c:auto val="1"/>
        <c:lblOffset val="100"/>
        <c:baseTimeUnit val="days"/>
      </c:dateAx>
      <c:valAx>
        <c:axId val="340951944"/>
        <c:scaling>
          <c:orientation val="minMax"/>
          <c:max val="18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952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559F4-551F-4536-A6DA-03779B042095}" type="datetimeFigureOut">
              <a:rPr lang="fr-FR" smtClean="0"/>
              <a:pPr/>
              <a:t>02/02/2021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EC45A-90DD-4FC0-92F3-DE8953D90F45}" type="slidenum">
              <a:rPr lang="fr-FR" smtClean="0"/>
              <a:pPr/>
              <a:t>‹N°›</a:t>
            </a:fld>
            <a:endParaRPr lang="fr-FR"/>
          </a:p>
        </p:txBody>
      </p:sp>
    </p:spTree>
    <p:extLst>
      <p:ext uri="{BB962C8B-B14F-4D97-AF65-F5344CB8AC3E}">
        <p14:creationId xmlns:p14="http://schemas.microsoft.com/office/powerpoint/2010/main" val="102549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83732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35582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308421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96998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382728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324133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54486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79439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268937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349643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extLst>
      <p:ext uri="{BB962C8B-B14F-4D97-AF65-F5344CB8AC3E}">
        <p14:creationId xmlns:p14="http://schemas.microsoft.com/office/powerpoint/2010/main" val="35582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C439A65-7204-4081-A14C-E0B0B7C73688}" type="datetime1">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83932F-1592-4C27-91BF-CE4E01C18725}" type="datetime1">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7E8D7E-3058-4D86-9F94-7F04A51D701D}" type="datetime1">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0F6A31-DE92-401F-97C8-B90CE65A3163}" type="datetime1">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854C858-99FC-4CDA-861F-26F3E8819AA5}" type="datetime1">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17FF58-3B59-4EED-ACFE-B6964E0B2AC2}" type="datetime1">
              <a:rPr lang="fr-FR" smtClean="0"/>
              <a:pPr/>
              <a:t>02/02/2021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EA0BCFC-9935-4E69-BC64-E18B8CB12748}" type="datetime1">
              <a:rPr lang="fr-FR" smtClean="0"/>
              <a:pPr/>
              <a:t>02/02/2021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567C398-8DD4-4909-99FC-6D0D6BC0D436}" type="datetime1">
              <a:rPr lang="fr-FR" smtClean="0"/>
              <a:pPr/>
              <a:t>02/02/2021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0F386E-A34D-46DC-9036-25BB747BCF95}" type="datetime1">
              <a:rPr lang="fr-FR" smtClean="0"/>
              <a:pPr/>
              <a:t>02/02/2021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7F28F18-4E25-402A-9912-E75163205EF6}" type="datetime1">
              <a:rPr lang="fr-FR" smtClean="0"/>
              <a:pPr/>
              <a:t>02/02/2021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EF36700-2E26-4871-A630-AF7E0A44EDC5}" type="datetime1">
              <a:rPr lang="fr-FR" smtClean="0"/>
              <a:pPr/>
              <a:t>02/02/2021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8E191D-02C5-41CB-B961-ECE79006D34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448AE-3E3E-4AF4-B672-82C5CFA550C5}" type="datetime1">
              <a:rPr lang="fr-FR" smtClean="0"/>
              <a:pPr/>
              <a:t>02/02/2021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E191D-02C5-41CB-B961-ECE79006D34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67544" y="1368902"/>
            <a:ext cx="8136904" cy="1872208"/>
          </a:xfrm>
          <a:prstGeom prst="rect">
            <a:avLst/>
          </a:prstGeom>
          <a:solidFill>
            <a:schemeClr val="accent5">
              <a:lumMod val="20000"/>
              <a:lumOff val="80000"/>
            </a:schemeClr>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a:spcBef>
                <a:spcPct val="0"/>
              </a:spcBef>
              <a:defRPr/>
            </a:pPr>
            <a:endParaRPr lang="fr-FR" b="1" dirty="0">
              <a:solidFill>
                <a:schemeClr val="accent5">
                  <a:lumMod val="20000"/>
                  <a:lumOff val="80000"/>
                </a:schemeClr>
              </a:solidFill>
              <a:latin typeface="Arial" pitchFamily="34" charset="0"/>
              <a:cs typeface="Arial" pitchFamily="34" charset="0"/>
            </a:endParaRPr>
          </a:p>
          <a:p>
            <a:pPr algn="ctr">
              <a:lnSpc>
                <a:spcPct val="150000"/>
              </a:lnSpc>
              <a:spcBef>
                <a:spcPct val="0"/>
              </a:spcBef>
              <a:defRPr/>
            </a:pPr>
            <a:r>
              <a:rPr lang="fr-FR" sz="2400" b="1" dirty="0">
                <a:solidFill>
                  <a:schemeClr val="accent5">
                    <a:lumMod val="50000"/>
                  </a:schemeClr>
                </a:solidFill>
                <a:latin typeface="Arial" pitchFamily="34" charset="0"/>
                <a:ea typeface="+mj-ea"/>
                <a:cs typeface="Arial" pitchFamily="34" charset="0"/>
              </a:rPr>
              <a:t>Pandémie de la Covid‐19 : Premiers éléments sur les répercussions  économiques au Sénégal donnés par les comptes nationaux (deuxième trimestre de 2020)</a:t>
            </a:r>
          </a:p>
        </p:txBody>
      </p:sp>
      <p:sp>
        <p:nvSpPr>
          <p:cNvPr id="4" name="Sous-titre 2"/>
          <p:cNvSpPr>
            <a:spLocks noGrp="1"/>
          </p:cNvSpPr>
          <p:nvPr>
            <p:ph type="subTitle" idx="1"/>
          </p:nvPr>
        </p:nvSpPr>
        <p:spPr>
          <a:xfrm>
            <a:off x="1403648" y="6165304"/>
            <a:ext cx="6400800" cy="475920"/>
          </a:xfrm>
        </p:spPr>
        <p:txBody>
          <a:bodyPr>
            <a:normAutofit fontScale="25000" lnSpcReduction="20000"/>
          </a:bodyPr>
          <a:lstStyle/>
          <a:p>
            <a:pPr eaLnBrk="1" hangingPunct="1">
              <a:lnSpc>
                <a:spcPct val="120000"/>
              </a:lnSpc>
            </a:pPr>
            <a:r>
              <a:rPr lang="fr-FR" sz="7000" b="1" dirty="0">
                <a:solidFill>
                  <a:srgbClr val="0000FF"/>
                </a:solidFill>
                <a:latin typeface="Arial" pitchFamily="34" charset="0"/>
                <a:cs typeface="Arial" pitchFamily="34" charset="0"/>
              </a:rPr>
              <a:t>…</a:t>
            </a:r>
          </a:p>
          <a:p>
            <a:pPr eaLnBrk="1" hangingPunct="1"/>
            <a:r>
              <a:rPr lang="fr-FR" sz="4000" b="1" dirty="0">
                <a:solidFill>
                  <a:srgbClr val="0000FF"/>
                </a:solidFill>
                <a:latin typeface="Arial" pitchFamily="34" charset="0"/>
                <a:cs typeface="Arial" pitchFamily="34" charset="0"/>
              </a:rPr>
              <a:t>Février 2021</a:t>
            </a:r>
          </a:p>
        </p:txBody>
      </p:sp>
      <p:pic>
        <p:nvPicPr>
          <p:cNvPr id="7" name="Image 6"/>
          <p:cNvPicPr/>
          <p:nvPr/>
        </p:nvPicPr>
        <p:blipFill>
          <a:blip r:embed="rId3">
            <a:extLst>
              <a:ext uri="{28A0092B-C50C-407E-A947-70E740481C1C}">
                <a14:useLocalDpi xmlns:a14="http://schemas.microsoft.com/office/drawing/2010/main" val="0"/>
              </a:ext>
            </a:extLst>
          </a:blip>
          <a:srcRect l="182" r="549"/>
          <a:stretch>
            <a:fillRect/>
          </a:stretch>
        </p:blipFill>
        <p:spPr bwMode="auto">
          <a:xfrm>
            <a:off x="1379399" y="3332571"/>
            <a:ext cx="5759374" cy="2741271"/>
          </a:xfrm>
          <a:prstGeom prst="rect">
            <a:avLst/>
          </a:prstGeom>
          <a:noFill/>
          <a:ln>
            <a:noFill/>
          </a:ln>
        </p:spPr>
      </p:pic>
    </p:spTree>
    <p:extLst>
      <p:ext uri="{BB962C8B-B14F-4D97-AF65-F5344CB8AC3E}">
        <p14:creationId xmlns:p14="http://schemas.microsoft.com/office/powerpoint/2010/main" val="36153153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0" y="2420888"/>
            <a:ext cx="9000492" cy="3647665"/>
          </a:xfrm>
          <a:prstGeom prst="rect">
            <a:avLst/>
          </a:prstGeom>
          <a:noFill/>
          <a:ln w="9525">
            <a:noFill/>
            <a:miter lim="800000"/>
            <a:headEnd/>
            <a:tailEnd/>
          </a:ln>
        </p:spPr>
        <p:txBody>
          <a:bodyPr wrap="square">
            <a:spAutoFit/>
          </a:bodyPr>
          <a:lstStyle/>
          <a:p>
            <a:pPr marL="77788" indent="-285750" algn="just">
              <a:lnSpc>
                <a:spcPct val="150000"/>
              </a:lnSpc>
              <a:buFont typeface="Wingdings" panose="05000000000000000000" pitchFamily="2" charset="2"/>
              <a:buChar char="q"/>
              <a:defRPr/>
            </a:pPr>
            <a:r>
              <a:rPr lang="fr-SN" sz="2000" dirty="0">
                <a:effectLst/>
                <a:latin typeface="Arial" panose="020B0604020202020204" pitchFamily="34" charset="0"/>
                <a:ea typeface="Calibri" panose="020F0502020204030204" pitchFamily="34" charset="0"/>
                <a:cs typeface="Times New Roman" panose="02020603050405020304" pitchFamily="18" charset="0"/>
              </a:rPr>
              <a:t>Il est supposé que l’ensemble des contreperformances enregistrées au cours du deuxième trimestre de 2020 ont été induites par la covid-19.</a:t>
            </a:r>
          </a:p>
          <a:p>
            <a:pPr marL="77788" indent="-285750" algn="just">
              <a:lnSpc>
                <a:spcPct val="150000"/>
              </a:lnSpc>
              <a:buFont typeface="Wingdings" panose="05000000000000000000" pitchFamily="2" charset="2"/>
              <a:buChar char="q"/>
              <a:defRPr/>
            </a:pPr>
            <a:endParaRPr lang="fr-SN" sz="2000" dirty="0">
              <a:effectLst/>
              <a:latin typeface="Arial" panose="020B0604020202020204" pitchFamily="34" charset="0"/>
              <a:ea typeface="Calibri" panose="020F0502020204030204" pitchFamily="34" charset="0"/>
              <a:cs typeface="Times New Roman" panose="02020603050405020304" pitchFamily="18" charset="0"/>
            </a:endParaRPr>
          </a:p>
          <a:p>
            <a:pPr marL="77788" indent="-285750" algn="just">
              <a:lnSpc>
                <a:spcPct val="150000"/>
              </a:lnSpc>
              <a:buFont typeface="Wingdings" panose="05000000000000000000" pitchFamily="2" charset="2"/>
              <a:buChar char="q"/>
              <a:defRPr/>
            </a:pPr>
            <a:r>
              <a:rPr lang="fr-SN" sz="2000" dirty="0">
                <a:latin typeface="Arial" panose="020B0604020202020204" pitchFamily="34" charset="0"/>
                <a:ea typeface="Calibri" panose="020F0502020204030204" pitchFamily="34" charset="0"/>
              </a:rPr>
              <a:t>C</a:t>
            </a:r>
            <a:r>
              <a:rPr lang="fr-SN" sz="2000" dirty="0">
                <a:effectLst/>
                <a:latin typeface="Arial" panose="020B0604020202020204" pitchFamily="34" charset="0"/>
                <a:ea typeface="Calibri" panose="020F0502020204030204" pitchFamily="34" charset="0"/>
              </a:rPr>
              <a:t>oncernant la désaisonnalisation, il était plus rigoureux de travailler avec des données mensuelles pour mieux appréhender les impacts de la crise car les mois ne pas impactés de la même manière à l’intérieur d’un trimestre donné.</a:t>
            </a:r>
            <a:endParaRPr lang="fr-FR" sz="1600" b="1" dirty="0">
              <a:solidFill>
                <a:schemeClr val="tx2">
                  <a:lumMod val="75000"/>
                </a:schemeClr>
              </a:solidFill>
              <a:latin typeface="Arial" panose="020B0604020202020204" pitchFamily="34" charset="0"/>
              <a:cs typeface="Arial" pitchFamily="34" charset="0"/>
            </a:endParaRPr>
          </a:p>
          <a:p>
            <a:pPr marL="249238" lvl="1" algn="just">
              <a:lnSpc>
                <a:spcPct val="150000"/>
              </a:lnSpc>
              <a:defRPr/>
            </a:pPr>
            <a:endParaRPr lang="fr-FR" sz="1600" dirty="0">
              <a:latin typeface="Arial" panose="020B0604020202020204" pitchFamily="34" charset="0"/>
              <a:cs typeface="Arial" panose="020B0604020202020204" pitchFamily="34" charset="0"/>
            </a:endParaRPr>
          </a:p>
        </p:txBody>
      </p:sp>
      <p:sp>
        <p:nvSpPr>
          <p:cNvPr id="12" name="ZoneTexte 11"/>
          <p:cNvSpPr txBox="1">
            <a:spLocks noChangeArrowheads="1"/>
          </p:cNvSpPr>
          <p:nvPr/>
        </p:nvSpPr>
        <p:spPr bwMode="auto">
          <a:xfrm>
            <a:off x="26312" y="1595510"/>
            <a:ext cx="9144000" cy="458780"/>
          </a:xfrm>
          <a:prstGeom prst="rect">
            <a:avLst/>
          </a:prstGeom>
          <a:solidFill>
            <a:schemeClr val="accent6">
              <a:lumMod val="20000"/>
              <a:lumOff val="80000"/>
            </a:schemeClr>
          </a:solidFill>
          <a:ln w="9525">
            <a:noFill/>
            <a:miter lim="800000"/>
            <a:headEnd/>
            <a:tailEnd/>
          </a:ln>
        </p:spPr>
        <p:txBody>
          <a:bodyPr wrap="square">
            <a:spAutoFit/>
          </a:bodyPr>
          <a:lstStyle/>
          <a:p>
            <a:pPr algn="just">
              <a:lnSpc>
                <a:spcPct val="107000"/>
              </a:lnSpc>
              <a:spcBef>
                <a:spcPts val="1200"/>
              </a:spcBef>
              <a:spcAft>
                <a:spcPts val="1200"/>
              </a:spcAft>
            </a:pPr>
            <a:r>
              <a:rPr lang="fr-FR" sz="2400" b="1" i="1" dirty="0">
                <a:solidFill>
                  <a:schemeClr val="tx2">
                    <a:lumMod val="75000"/>
                  </a:schemeClr>
                </a:solidFill>
                <a:latin typeface="Arial" pitchFamily="34" charset="0"/>
                <a:cs typeface="Arial" pitchFamily="34" charset="0"/>
              </a:rPr>
              <a:t>	</a:t>
            </a:r>
            <a:r>
              <a:rPr lang="fr-FR" sz="2400" b="1" dirty="0">
                <a:solidFill>
                  <a:schemeClr val="tx2">
                    <a:lumMod val="75000"/>
                  </a:schemeClr>
                </a:solidFill>
                <a:latin typeface="Arial" pitchFamily="34" charset="0"/>
                <a:cs typeface="Arial" pitchFamily="34" charset="0"/>
              </a:rPr>
              <a:t>I</a:t>
            </a:r>
            <a:r>
              <a:rPr lang="fr-SN" sz="2400" b="1" dirty="0">
                <a:solidFill>
                  <a:schemeClr val="tx2">
                    <a:lumMod val="75000"/>
                  </a:schemeClr>
                </a:solidFill>
                <a:latin typeface="Arial" pitchFamily="34" charset="0"/>
                <a:cs typeface="Arial" pitchFamily="34" charset="0"/>
              </a:rPr>
              <a:t>II.2. Limites</a:t>
            </a:r>
            <a:endParaRPr lang="fr-FR" sz="2400" b="1" dirty="0">
              <a:solidFill>
                <a:schemeClr val="tx2">
                  <a:lumMod val="75000"/>
                </a:schemeClr>
              </a:solidFill>
              <a:latin typeface="Arial" pitchFamily="34" charset="0"/>
              <a:cs typeface="Arial" pitchFamily="34" charset="0"/>
            </a:endParaRPr>
          </a:p>
        </p:txBody>
      </p:sp>
      <p:sp>
        <p:nvSpPr>
          <p:cNvPr id="9" name="Titre 1"/>
          <p:cNvSpPr txBox="1">
            <a:spLocks/>
          </p:cNvSpPr>
          <p:nvPr/>
        </p:nvSpPr>
        <p:spPr>
          <a:xfrm>
            <a:off x="28724" y="1006560"/>
            <a:ext cx="9144000" cy="531248"/>
          </a:xfrm>
          <a:prstGeom prst="rect">
            <a:avLst/>
          </a:prstGeom>
          <a:solidFill>
            <a:schemeClr val="accent5">
              <a:lumMod val="20000"/>
              <a:lumOff val="80000"/>
            </a:schemeClr>
          </a:solidFill>
        </p:spPr>
        <p:txBody>
          <a:bodyPr vert="horz" lIns="91440" tIns="45720" rIns="91440" bIns="45720" rtlCol="0" anchor="ctr">
            <a:noAutofit/>
          </a:bodyPr>
          <a:lstStyle/>
          <a:p>
            <a:pPr marL="0" lvl="1" algn="ctr">
              <a:defRPr/>
            </a:pPr>
            <a:r>
              <a:rPr lang="fr-SN" sz="2400" b="1" dirty="0">
                <a:solidFill>
                  <a:schemeClr val="tx2">
                    <a:lumMod val="75000"/>
                  </a:schemeClr>
                </a:solidFill>
                <a:latin typeface="Arial" pitchFamily="34" charset="0"/>
                <a:cs typeface="Arial" pitchFamily="34" charset="0"/>
              </a:rPr>
              <a:t>III. RÉSULTATS ET LIMITES</a:t>
            </a:r>
            <a:endParaRPr lang="fr-FR" sz="2400" b="1" dirty="0">
              <a:solidFill>
                <a:schemeClr val="tx2">
                  <a:lumMod val="75000"/>
                </a:schemeClr>
              </a:solidFill>
              <a:latin typeface="Arial" pitchFamily="34" charset="0"/>
              <a:cs typeface="Arial" pitchFamily="34" charset="0"/>
            </a:endParaRPr>
          </a:p>
        </p:txBody>
      </p:sp>
      <p:sp>
        <p:nvSpPr>
          <p:cNvPr id="7" name="ZoneTexte 6"/>
          <p:cNvSpPr txBox="1"/>
          <p:nvPr/>
        </p:nvSpPr>
        <p:spPr>
          <a:xfrm>
            <a:off x="8451311" y="1066777"/>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9</a:t>
            </a:r>
            <a:endParaRPr lang="en-GB"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043879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11117" y="1844824"/>
            <a:ext cx="9000492" cy="5124993"/>
          </a:xfrm>
          <a:prstGeom prst="rect">
            <a:avLst/>
          </a:prstGeom>
          <a:noFill/>
          <a:ln w="9525">
            <a:noFill/>
            <a:miter lim="800000"/>
            <a:headEnd/>
            <a:tailEnd/>
          </a:ln>
        </p:spPr>
        <p:txBody>
          <a:bodyPr wrap="square">
            <a:spAutoFit/>
          </a:bodyPr>
          <a:lstStyle/>
          <a:p>
            <a:pPr marL="77788" indent="-285750" algn="just">
              <a:lnSpc>
                <a:spcPct val="150000"/>
              </a:lnSpc>
              <a:buFont typeface="Wingdings" panose="05000000000000000000" pitchFamily="2" charset="2"/>
              <a:buChar char="q"/>
              <a:defRPr/>
            </a:pPr>
            <a:r>
              <a:rPr lang="fr-SN" sz="2000" dirty="0">
                <a:effectLst/>
                <a:latin typeface="Arial" panose="020B0604020202020204" pitchFamily="34" charset="0"/>
                <a:ea typeface="Calibri" panose="020F0502020204030204" pitchFamily="34" charset="0"/>
                <a:cs typeface="Arial" panose="020B0604020202020204" pitchFamily="34" charset="0"/>
              </a:rPr>
              <a:t>L’impact de la pandémie de la covid-19 au Sénégal a été appréhendé, dans cette étude à travers, les résultats d’estimation du PIB corrigé des variations saisonnières du deuxième trimestre 2020. Les estimations économétriques sont obtenues à l’aide de modèles Reg-ARIMA avec le logiciel </a:t>
            </a:r>
            <a:r>
              <a:rPr lang="fr-SN" sz="2000" dirty="0" err="1">
                <a:effectLst/>
                <a:latin typeface="Arial" panose="020B0604020202020204" pitchFamily="34" charset="0"/>
                <a:ea typeface="Calibri" panose="020F0502020204030204" pitchFamily="34" charset="0"/>
                <a:cs typeface="Arial" panose="020B0604020202020204" pitchFamily="34" charset="0"/>
              </a:rPr>
              <a:t>Jdémétra</a:t>
            </a:r>
            <a:r>
              <a:rPr lang="fr-SN" sz="2000" dirty="0">
                <a:effectLst/>
                <a:latin typeface="Arial" panose="020B0604020202020204" pitchFamily="34" charset="0"/>
                <a:ea typeface="Calibri" panose="020F0502020204030204" pitchFamily="34" charset="0"/>
                <a:cs typeface="Arial" panose="020B0604020202020204" pitchFamily="34" charset="0"/>
              </a:rPr>
              <a:t>+.</a:t>
            </a:r>
          </a:p>
          <a:p>
            <a:pPr marL="77788" indent="-285750" algn="just">
              <a:lnSpc>
                <a:spcPct val="150000"/>
              </a:lnSpc>
              <a:buFont typeface="Wingdings" panose="05000000000000000000" pitchFamily="2" charset="2"/>
              <a:buChar char="q"/>
              <a:defRPr/>
            </a:pPr>
            <a:endParaRPr lang="fr-SN" sz="2000" dirty="0">
              <a:effectLst/>
              <a:latin typeface="Arial" panose="020B0604020202020204" pitchFamily="34" charset="0"/>
              <a:ea typeface="Calibri" panose="020F0502020204030204" pitchFamily="34" charset="0"/>
              <a:cs typeface="Arial" panose="020B0604020202020204" pitchFamily="34" charset="0"/>
            </a:endParaRPr>
          </a:p>
          <a:p>
            <a:pPr marL="77788" indent="-285750" algn="just">
              <a:lnSpc>
                <a:spcPct val="150000"/>
              </a:lnSpc>
              <a:buFont typeface="Wingdings" panose="05000000000000000000" pitchFamily="2" charset="2"/>
              <a:buChar char="q"/>
              <a:defRPr/>
            </a:pPr>
            <a:r>
              <a:rPr lang="fr-SN" sz="2000" dirty="0">
                <a:latin typeface="Arial" panose="020B0604020202020204" pitchFamily="34" charset="0"/>
                <a:cs typeface="Arial" panose="020B0604020202020204" pitchFamily="34" charset="0"/>
              </a:rPr>
              <a:t>L’analyse des résultats obtenus révèle que les secteurs de l’hébergement, de la restauration et du transport apparaissent </a:t>
            </a:r>
            <a:r>
              <a:rPr lang="fr-SN" sz="2000" dirty="0">
                <a:effectLst/>
                <a:latin typeface="Arial" panose="020B0604020202020204" pitchFamily="34" charset="0"/>
                <a:ea typeface="Calibri" panose="020F0502020204030204" pitchFamily="34" charset="0"/>
                <a:cs typeface="Arial" panose="020B0604020202020204" pitchFamily="34" charset="0"/>
              </a:rPr>
              <a:t>comme les plus affectés au cours de la période sous revue du fait de la limitation du nombre de places dans le transport urbain, ainsi que de la suspension des vols, d’une part, et l’arrêt de l’activité dans les restaurants, bars et hôtels, d’autre </a:t>
            </a:r>
            <a:r>
              <a:rPr lang="fr-SN" sz="2000" dirty="0">
                <a:effectLst/>
                <a:latin typeface="Arial" panose="020B0604020202020204" pitchFamily="34" charset="0"/>
                <a:ea typeface="Calibri" panose="020F0502020204030204" pitchFamily="34" charset="0"/>
              </a:rPr>
              <a:t>part.</a:t>
            </a:r>
            <a:endParaRPr lang="fr-SN" sz="2800" dirty="0">
              <a:effectLst/>
              <a:latin typeface="Arial" panose="020B0604020202020204" pitchFamily="34" charset="0"/>
              <a:ea typeface="Calibri" panose="020F0502020204030204" pitchFamily="34" charset="0"/>
              <a:cs typeface="Times New Roman" panose="02020603050405020304" pitchFamily="18" charset="0"/>
            </a:endParaRPr>
          </a:p>
          <a:p>
            <a:pPr marL="249238" lvl="1" algn="just">
              <a:lnSpc>
                <a:spcPct val="150000"/>
              </a:lnSpc>
              <a:defRPr/>
            </a:pPr>
            <a:endParaRPr lang="fr-FR" sz="1600" dirty="0">
              <a:latin typeface="Arial" panose="020B0604020202020204" pitchFamily="34" charset="0"/>
              <a:cs typeface="Arial" panose="020B0604020202020204" pitchFamily="34" charset="0"/>
            </a:endParaRPr>
          </a:p>
        </p:txBody>
      </p:sp>
      <p:sp>
        <p:nvSpPr>
          <p:cNvPr id="9" name="Titre 1"/>
          <p:cNvSpPr txBox="1">
            <a:spLocks/>
          </p:cNvSpPr>
          <p:nvPr/>
        </p:nvSpPr>
        <p:spPr>
          <a:xfrm>
            <a:off x="26312" y="1064262"/>
            <a:ext cx="9144000" cy="531248"/>
          </a:xfrm>
          <a:prstGeom prst="rect">
            <a:avLst/>
          </a:prstGeom>
          <a:solidFill>
            <a:schemeClr val="accent5">
              <a:lumMod val="20000"/>
              <a:lumOff val="80000"/>
            </a:schemeClr>
          </a:solidFill>
        </p:spPr>
        <p:txBody>
          <a:bodyPr vert="horz" lIns="91440" tIns="45720" rIns="91440" bIns="45720" rtlCol="0" anchor="ctr">
            <a:noAutofit/>
          </a:bodyPr>
          <a:lstStyle/>
          <a:p>
            <a:pPr marL="0" lvl="1" algn="ctr">
              <a:defRPr/>
            </a:pPr>
            <a:r>
              <a:rPr lang="fr-SN" sz="2400" b="1" dirty="0">
                <a:solidFill>
                  <a:schemeClr val="tx2">
                    <a:lumMod val="75000"/>
                  </a:schemeClr>
                </a:solidFill>
                <a:latin typeface="Arial" pitchFamily="34" charset="0"/>
                <a:cs typeface="Arial" pitchFamily="34" charset="0"/>
              </a:rPr>
              <a:t>CONCLUSION</a:t>
            </a:r>
            <a:endParaRPr lang="fr-FR" sz="2400" b="1" dirty="0">
              <a:solidFill>
                <a:schemeClr val="tx2">
                  <a:lumMod val="75000"/>
                </a:schemeClr>
              </a:solidFill>
              <a:latin typeface="Arial" pitchFamily="34" charset="0"/>
              <a:cs typeface="Arial" pitchFamily="34" charset="0"/>
            </a:endParaRPr>
          </a:p>
        </p:txBody>
      </p:sp>
      <p:sp>
        <p:nvSpPr>
          <p:cNvPr id="7" name="ZoneTexte 6"/>
          <p:cNvSpPr txBox="1"/>
          <p:nvPr/>
        </p:nvSpPr>
        <p:spPr>
          <a:xfrm>
            <a:off x="8316416" y="1066777"/>
            <a:ext cx="674447"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10</a:t>
            </a:r>
            <a:endParaRPr lang="en-GB"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344009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1988840"/>
            <a:ext cx="9144000" cy="3226110"/>
          </a:xfrm>
          <a:prstGeom prst="rect">
            <a:avLst/>
          </a:prstGeom>
          <a:solidFill>
            <a:schemeClr val="accent5">
              <a:lumMod val="20000"/>
              <a:lumOff val="80000"/>
            </a:schemeClr>
          </a:solidFill>
        </p:spPr>
        <p:txBody>
          <a:bodyPr vert="horz" lIns="91440" tIns="45720" rIns="91440" bIns="45720" rtlCol="0" anchor="ctr">
            <a:noAutofit/>
          </a:bodyPr>
          <a:lstStyle/>
          <a:p>
            <a:pPr lvl="0" algn="ctr" fontAlgn="auto">
              <a:spcAft>
                <a:spcPts val="0"/>
              </a:spcAft>
              <a:defRPr/>
            </a:pPr>
            <a:endParaRPr lang="fr-FR" sz="5400" b="1" dirty="0">
              <a:solidFill>
                <a:schemeClr val="accent5">
                  <a:lumMod val="50000"/>
                </a:schemeClr>
              </a:solidFill>
              <a:latin typeface="+mj-lt"/>
              <a:ea typeface="+mj-ea"/>
              <a:cs typeface="+mj-cs"/>
            </a:endParaRPr>
          </a:p>
          <a:p>
            <a:pPr lvl="0" algn="ctr" fontAlgn="auto">
              <a:spcAft>
                <a:spcPts val="0"/>
              </a:spcAft>
              <a:defRPr/>
            </a:pPr>
            <a:r>
              <a:rPr lang="fr-FR" sz="5400" b="1" dirty="0">
                <a:solidFill>
                  <a:schemeClr val="accent5">
                    <a:lumMod val="50000"/>
                  </a:schemeClr>
                </a:solidFill>
                <a:latin typeface="Arial" pitchFamily="34" charset="0"/>
                <a:ea typeface="+mj-ea"/>
                <a:cs typeface="Arial" pitchFamily="34" charset="0"/>
              </a:rPr>
              <a:t>MERCI DE VOTRE AIMABLE ATTENTION</a:t>
            </a:r>
          </a:p>
          <a:p>
            <a:pPr lvl="0" algn="ctr" fontAlgn="auto">
              <a:spcAft>
                <a:spcPts val="0"/>
              </a:spcAft>
              <a:defRPr/>
            </a:pPr>
            <a:endParaRPr lang="fr-FR" sz="1400" b="1" dirty="0">
              <a:solidFill>
                <a:schemeClr val="accent5">
                  <a:lumMod val="50000"/>
                </a:schemeClr>
              </a:solidFill>
              <a:latin typeface="Arial" pitchFamily="34" charset="0"/>
              <a:ea typeface="+mj-ea"/>
              <a:cs typeface="Arial" pitchFamily="34" charset="0"/>
            </a:endParaRPr>
          </a:p>
          <a:p>
            <a:pPr lvl="0" algn="ctr" fontAlgn="auto">
              <a:spcAft>
                <a:spcPts val="0"/>
              </a:spcAft>
              <a:defRPr/>
            </a:pPr>
            <a:endParaRPr lang="fr-FR" sz="1100" b="1" dirty="0">
              <a:solidFill>
                <a:schemeClr val="accent5">
                  <a:lumMod val="50000"/>
                </a:schemeClr>
              </a:solidFill>
              <a:latin typeface="+mj-lt"/>
              <a:ea typeface="+mj-ea"/>
              <a:cs typeface="+mj-cs"/>
            </a:endParaRPr>
          </a:p>
          <a:p>
            <a:pPr lvl="0" algn="ctr" fontAlgn="auto">
              <a:spcAft>
                <a:spcPts val="0"/>
              </a:spcAft>
              <a:defRPr/>
            </a:pPr>
            <a:endParaRPr lang="fr-FR" sz="1100" b="1" dirty="0">
              <a:solidFill>
                <a:schemeClr val="accent5">
                  <a:lumMod val="50000"/>
                </a:schemeClr>
              </a:solidFill>
              <a:latin typeface="+mj-lt"/>
              <a:ea typeface="+mj-ea"/>
              <a:cs typeface="+mj-cs"/>
            </a:endParaRPr>
          </a:p>
          <a:p>
            <a:pPr lvl="0" algn="ctr" fontAlgn="auto">
              <a:spcAft>
                <a:spcPts val="0"/>
              </a:spcAft>
              <a:defRPr/>
            </a:pPr>
            <a:endParaRPr lang="fr-FR" sz="1100" b="1" dirty="0">
              <a:solidFill>
                <a:schemeClr val="accent5">
                  <a:lumMod val="50000"/>
                </a:schemeClr>
              </a:solidFill>
              <a:latin typeface="+mj-lt"/>
              <a:ea typeface="+mj-ea"/>
              <a:cs typeface="+mj-cs"/>
            </a:endParaRPr>
          </a:p>
          <a:p>
            <a:pPr lvl="0" algn="ctr" fontAlgn="auto">
              <a:spcAft>
                <a:spcPts val="0"/>
              </a:spcAft>
              <a:defRPr/>
            </a:pPr>
            <a:endParaRPr lang="fr-FR" sz="1100" b="1" dirty="0">
              <a:solidFill>
                <a:schemeClr val="accent5">
                  <a:lumMod val="50000"/>
                </a:schemeClr>
              </a:solidFill>
              <a:latin typeface="+mj-lt"/>
              <a:ea typeface="+mj-ea"/>
              <a:cs typeface="+mj-cs"/>
            </a:endParaRPr>
          </a:p>
          <a:p>
            <a:pPr lvl="0" algn="ctr" fontAlgn="auto">
              <a:spcAft>
                <a:spcPts val="0"/>
              </a:spcAft>
              <a:defRPr/>
            </a:pPr>
            <a:endParaRPr lang="fr-FR" sz="1100" b="1" dirty="0">
              <a:solidFill>
                <a:schemeClr val="accent5">
                  <a:lumMod val="50000"/>
                </a:schemeClr>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72008" y="1727810"/>
            <a:ext cx="683568" cy="5130189"/>
          </a:xfrm>
          <a:prstGeom prst="rect">
            <a:avLst/>
          </a:prstGeom>
          <a:solidFill>
            <a:schemeClr val="accent5">
              <a:lumMod val="75000"/>
            </a:schemeClr>
          </a:solidFill>
        </p:spPr>
        <p:txBody>
          <a:bodyPr vert="horz" lIns="91440" tIns="45720" rIns="91440" bIns="45720" rtlCol="0" anchor="ctr">
            <a:noAutofit/>
          </a:bodyPr>
          <a:lstStyle/>
          <a:p>
            <a:pPr algn="ctr">
              <a:spcBef>
                <a:spcPct val="0"/>
              </a:spcBef>
              <a:defRPr/>
            </a:pPr>
            <a:endParaRPr lang="fr-FR" b="1" dirty="0">
              <a:solidFill>
                <a:srgbClr val="4BACC6">
                  <a:lumMod val="20000"/>
                  <a:lumOff val="80000"/>
                </a:srgbClr>
              </a:solidFill>
              <a:latin typeface="Engravers MT" pitchFamily="18" charset="0"/>
              <a:ea typeface="+mj-ea"/>
              <a:cs typeface="Aharoni" pitchFamily="2" charset="-79"/>
            </a:endParaRPr>
          </a:p>
          <a:p>
            <a:pPr algn="ctr">
              <a:spcBef>
                <a:spcPct val="0"/>
              </a:spcBef>
              <a:defRPr/>
            </a:pPr>
            <a:endParaRPr lang="fr-FR" sz="1600" b="1" dirty="0">
              <a:solidFill>
                <a:srgbClr val="4BACC6">
                  <a:lumMod val="20000"/>
                  <a:lumOff val="80000"/>
                </a:srgbClr>
              </a:solidFill>
              <a:latin typeface="Engravers MT" pitchFamily="18" charset="0"/>
              <a:ea typeface="+mj-ea"/>
              <a:cs typeface="Aharoni" pitchFamily="2" charset="-79"/>
            </a:endParaRPr>
          </a:p>
          <a:p>
            <a:pPr algn="ctr">
              <a:spcBef>
                <a:spcPct val="0"/>
              </a:spcBef>
              <a:defRPr/>
            </a:pPr>
            <a:endParaRPr lang="fr-FR" sz="1600" b="1" dirty="0">
              <a:solidFill>
                <a:srgbClr val="4BACC6">
                  <a:lumMod val="20000"/>
                  <a:lumOff val="80000"/>
                </a:srgbClr>
              </a:solidFill>
              <a:latin typeface="Engravers MT" pitchFamily="18" charset="0"/>
              <a:ea typeface="+mj-ea"/>
              <a:cs typeface="Aharoni" pitchFamily="2" charset="-79"/>
            </a:endParaRPr>
          </a:p>
          <a:p>
            <a:pPr algn="ctr">
              <a:spcBef>
                <a:spcPct val="0"/>
              </a:spcBef>
              <a:defRPr/>
            </a:pPr>
            <a:endParaRPr lang="fr-FR" sz="1600" b="1" dirty="0">
              <a:solidFill>
                <a:srgbClr val="4BACC6">
                  <a:lumMod val="20000"/>
                  <a:lumOff val="80000"/>
                </a:srgbClr>
              </a:solidFill>
              <a:latin typeface="Engravers MT" pitchFamily="18" charset="0"/>
              <a:ea typeface="+mj-ea"/>
              <a:cs typeface="Aharoni" pitchFamily="2" charset="-79"/>
            </a:endParaRPr>
          </a:p>
          <a:p>
            <a:pPr algn="ctr">
              <a:spcBef>
                <a:spcPct val="0"/>
              </a:spcBef>
              <a:defRPr/>
            </a:pPr>
            <a:endParaRPr lang="fr-FR" sz="1400" b="1" dirty="0">
              <a:solidFill>
                <a:srgbClr val="4BACC6">
                  <a:lumMod val="20000"/>
                  <a:lumOff val="80000"/>
                </a:srgbClr>
              </a:solidFill>
              <a:latin typeface="Engravers MT" pitchFamily="18" charset="0"/>
              <a:cs typeface="Aharoni" pitchFamily="2" charset="-79"/>
            </a:endParaRPr>
          </a:p>
          <a:p>
            <a:pPr algn="ctr">
              <a:spcBef>
                <a:spcPct val="0"/>
              </a:spcBef>
              <a:defRPr/>
            </a:pPr>
            <a:endParaRPr lang="fr-FR" sz="1400" b="1" dirty="0">
              <a:solidFill>
                <a:srgbClr val="4BACC6">
                  <a:lumMod val="20000"/>
                  <a:lumOff val="80000"/>
                </a:srgbClr>
              </a:solidFill>
              <a:latin typeface="Engravers MT" pitchFamily="18" charset="0"/>
              <a:cs typeface="Aharoni" pitchFamily="2" charset="-79"/>
            </a:endParaRPr>
          </a:p>
          <a:p>
            <a:pPr algn="ctr">
              <a:spcBef>
                <a:spcPct val="0"/>
              </a:spcBef>
              <a:defRPr/>
            </a:pPr>
            <a:endParaRPr lang="fr-FR" sz="4800" b="1" dirty="0">
              <a:solidFill>
                <a:srgbClr val="4BACC6">
                  <a:lumMod val="20000"/>
                  <a:lumOff val="80000"/>
                </a:srgbClr>
              </a:solidFill>
              <a:latin typeface="Engravers MT" pitchFamily="18" charset="0"/>
              <a:ea typeface="+mj-ea"/>
              <a:cs typeface="Aharoni" pitchFamily="2" charset="-79"/>
            </a:endParaRPr>
          </a:p>
          <a:p>
            <a:pPr algn="ctr">
              <a:spcBef>
                <a:spcPct val="0"/>
              </a:spcBef>
              <a:defRPr/>
            </a:pPr>
            <a:endParaRPr lang="fr-FR" sz="4400" dirty="0">
              <a:solidFill>
                <a:srgbClr val="4BACC6">
                  <a:lumMod val="20000"/>
                  <a:lumOff val="80000"/>
                </a:srgbClr>
              </a:solidFill>
              <a:ea typeface="+mj-ea"/>
              <a:cs typeface="+mj-cs"/>
            </a:endParaRPr>
          </a:p>
        </p:txBody>
      </p:sp>
      <p:sp>
        <p:nvSpPr>
          <p:cNvPr id="8" name="ZoneTexte 7"/>
          <p:cNvSpPr txBox="1">
            <a:spLocks noChangeArrowheads="1"/>
          </p:cNvSpPr>
          <p:nvPr/>
        </p:nvSpPr>
        <p:spPr bwMode="auto">
          <a:xfrm>
            <a:off x="827584" y="1988840"/>
            <a:ext cx="8226660" cy="4247317"/>
          </a:xfrm>
          <a:prstGeom prst="rect">
            <a:avLst/>
          </a:prstGeom>
          <a:noFill/>
          <a:ln w="9525">
            <a:noFill/>
            <a:miter lim="800000"/>
            <a:headEnd/>
            <a:tailEnd/>
          </a:ln>
        </p:spPr>
        <p:txBody>
          <a:bodyPr wrap="square">
            <a:spAutoFit/>
          </a:bodyPr>
          <a:lstStyle/>
          <a:p>
            <a:pPr marL="84138" lvl="1">
              <a:lnSpc>
                <a:spcPct val="250000"/>
              </a:lnSpc>
              <a:defRPr/>
            </a:pPr>
            <a:r>
              <a:rPr lang="fr-FR" b="1" dirty="0">
                <a:solidFill>
                  <a:schemeClr val="tx2">
                    <a:lumMod val="75000"/>
                  </a:schemeClr>
                </a:solidFill>
                <a:latin typeface="Arial" pitchFamily="34" charset="0"/>
                <a:cs typeface="Arial" pitchFamily="34" charset="0"/>
              </a:rPr>
              <a:t>INTRODUCTION</a:t>
            </a:r>
          </a:p>
          <a:p>
            <a:pPr marL="484188" lvl="1" indent="-400050">
              <a:lnSpc>
                <a:spcPct val="250000"/>
              </a:lnSpc>
              <a:buAutoNum type="romanUcPeriod"/>
              <a:defRPr/>
            </a:pPr>
            <a:r>
              <a:rPr lang="fr-SN" b="1" dirty="0">
                <a:solidFill>
                  <a:schemeClr val="tx2">
                    <a:lumMod val="75000"/>
                  </a:schemeClr>
                </a:solidFill>
                <a:latin typeface="Arial" pitchFamily="34" charset="0"/>
                <a:cs typeface="Arial" pitchFamily="34" charset="0"/>
              </a:rPr>
              <a:t>IMPORTANCE DES CNT ET SITUATION DE LA PANDÉMIE AU </a:t>
            </a:r>
            <a:r>
              <a:rPr lang="fr-SN" b="1" dirty="0" smtClean="0">
                <a:solidFill>
                  <a:schemeClr val="tx2">
                    <a:lumMod val="75000"/>
                  </a:schemeClr>
                </a:solidFill>
                <a:latin typeface="Arial" pitchFamily="34" charset="0"/>
                <a:cs typeface="Arial" pitchFamily="34" charset="0"/>
              </a:rPr>
              <a:t>2</a:t>
            </a:r>
            <a:r>
              <a:rPr lang="fr-SN" b="1" baseline="30000" dirty="0" smtClean="0">
                <a:solidFill>
                  <a:schemeClr val="tx2">
                    <a:lumMod val="75000"/>
                  </a:schemeClr>
                </a:solidFill>
                <a:latin typeface="Arial" pitchFamily="34" charset="0"/>
                <a:cs typeface="Arial" pitchFamily="34" charset="0"/>
              </a:rPr>
              <a:t>ème</a:t>
            </a:r>
            <a:r>
              <a:rPr lang="fr-SN" b="1" dirty="0" smtClean="0">
                <a:solidFill>
                  <a:schemeClr val="tx2">
                    <a:lumMod val="75000"/>
                  </a:schemeClr>
                </a:solidFill>
                <a:latin typeface="Arial" pitchFamily="34" charset="0"/>
                <a:cs typeface="Arial" pitchFamily="34" charset="0"/>
              </a:rPr>
              <a:t>   </a:t>
            </a:r>
            <a:r>
              <a:rPr lang="fr-SN" b="1" dirty="0">
                <a:solidFill>
                  <a:schemeClr val="tx2">
                    <a:lumMod val="75000"/>
                  </a:schemeClr>
                </a:solidFill>
                <a:latin typeface="Arial" pitchFamily="34" charset="0"/>
                <a:cs typeface="Arial" pitchFamily="34" charset="0"/>
              </a:rPr>
              <a:t>TRIMESTRE DE 2020 </a:t>
            </a:r>
          </a:p>
          <a:p>
            <a:pPr marL="484188" lvl="1" indent="-400050">
              <a:lnSpc>
                <a:spcPct val="250000"/>
              </a:lnSpc>
              <a:buAutoNum type="romanUcPeriod"/>
              <a:defRPr/>
            </a:pPr>
            <a:r>
              <a:rPr lang="fr-FR" b="1" dirty="0">
                <a:solidFill>
                  <a:schemeClr val="tx2">
                    <a:lumMod val="75000"/>
                  </a:schemeClr>
                </a:solidFill>
                <a:latin typeface="Arial" pitchFamily="34" charset="0"/>
                <a:cs typeface="Arial" pitchFamily="34" charset="0"/>
              </a:rPr>
              <a:t>APPROCHE METHODOLOGIQUE</a:t>
            </a:r>
          </a:p>
          <a:p>
            <a:pPr marL="484188" lvl="1" indent="-400050">
              <a:lnSpc>
                <a:spcPct val="250000"/>
              </a:lnSpc>
              <a:buAutoNum type="romanUcPeriod"/>
              <a:defRPr/>
            </a:pPr>
            <a:r>
              <a:rPr lang="fr-SN" b="1" dirty="0">
                <a:solidFill>
                  <a:schemeClr val="tx2">
                    <a:lumMod val="75000"/>
                  </a:schemeClr>
                </a:solidFill>
                <a:latin typeface="Arial" pitchFamily="34" charset="0"/>
                <a:cs typeface="Arial" pitchFamily="34" charset="0"/>
              </a:rPr>
              <a:t>RÉSULTATS ET LIMITES</a:t>
            </a:r>
          </a:p>
          <a:p>
            <a:pPr marL="84138" lvl="1">
              <a:lnSpc>
                <a:spcPct val="250000"/>
              </a:lnSpc>
              <a:defRPr/>
            </a:pPr>
            <a:r>
              <a:rPr lang="fr-FR" b="1" dirty="0">
                <a:solidFill>
                  <a:schemeClr val="tx2">
                    <a:lumMod val="75000"/>
                  </a:schemeClr>
                </a:solidFill>
                <a:latin typeface="Arial" pitchFamily="34" charset="0"/>
                <a:cs typeface="Arial" pitchFamily="34" charset="0"/>
              </a:rPr>
              <a:t>CONCLUSION</a:t>
            </a:r>
          </a:p>
        </p:txBody>
      </p:sp>
      <p:sp>
        <p:nvSpPr>
          <p:cNvPr id="9" name="Titre 1"/>
          <p:cNvSpPr txBox="1">
            <a:spLocks/>
          </p:cNvSpPr>
          <p:nvPr/>
        </p:nvSpPr>
        <p:spPr>
          <a:xfrm>
            <a:off x="0" y="1015132"/>
            <a:ext cx="9144000" cy="712679"/>
          </a:xfrm>
          <a:prstGeom prst="rect">
            <a:avLst/>
          </a:prstGeom>
          <a:solidFill>
            <a:schemeClr val="accent5">
              <a:lumMod val="20000"/>
              <a:lumOff val="80000"/>
            </a:schemeClr>
          </a:solidFill>
        </p:spPr>
        <p:txBody>
          <a:bodyPr vert="horz" lIns="91440" tIns="45720" rIns="91440" bIns="45720" rtlCol="0" anchor="ctr">
            <a:noAutofit/>
          </a:bodyPr>
          <a:lstStyle/>
          <a:p>
            <a:pPr lvl="0" algn="ctr" fontAlgn="auto">
              <a:spcAft>
                <a:spcPts val="0"/>
              </a:spcAft>
              <a:defRPr/>
            </a:pPr>
            <a:r>
              <a:rPr lang="fr-FR" sz="4000" b="1" dirty="0">
                <a:solidFill>
                  <a:schemeClr val="accent5">
                    <a:lumMod val="50000"/>
                  </a:schemeClr>
                </a:solidFill>
                <a:latin typeface="Arial" pitchFamily="34" charset="0"/>
                <a:ea typeface="+mj-ea"/>
                <a:cs typeface="Arial" pitchFamily="34" charset="0"/>
              </a:rPr>
              <a:t>  PLAN                                                 </a:t>
            </a:r>
          </a:p>
        </p:txBody>
      </p:sp>
      <p:sp>
        <p:nvSpPr>
          <p:cNvPr id="5" name="ZoneTexte 4"/>
          <p:cNvSpPr txBox="1"/>
          <p:nvPr/>
        </p:nvSpPr>
        <p:spPr>
          <a:xfrm>
            <a:off x="8442684" y="114303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1</a:t>
            </a:r>
            <a:endParaRPr lang="en-GB" sz="3200" dirty="0">
              <a:latin typeface="Arial" panose="020B0604020202020204" pitchFamily="34" charset="0"/>
              <a:cs typeface="Arial" panose="020B0604020202020204" pitchFamily="34" charset="0"/>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0" y="1071546"/>
            <a:ext cx="9144000" cy="773278"/>
          </a:xfrm>
          <a:prstGeom prst="rect">
            <a:avLst/>
          </a:prstGeom>
          <a:solidFill>
            <a:schemeClr val="accent5">
              <a:lumMod val="20000"/>
              <a:lumOff val="80000"/>
            </a:schemeClr>
          </a:solidFill>
        </p:spPr>
        <p:txBody>
          <a:bodyPr vert="horz" lIns="91440" tIns="45720" rIns="91440" bIns="45720" rtlCol="0" anchor="ctr">
            <a:noAutofit/>
          </a:bodyPr>
          <a:lstStyle/>
          <a:p>
            <a:pPr marL="0" lvl="1" algn="ctr">
              <a:defRPr/>
            </a:pPr>
            <a:r>
              <a:rPr lang="fr-FR" sz="2400" b="1" dirty="0">
                <a:solidFill>
                  <a:schemeClr val="tx2">
                    <a:lumMod val="75000"/>
                  </a:schemeClr>
                </a:solidFill>
                <a:latin typeface="Arial" pitchFamily="34" charset="0"/>
                <a:cs typeface="Arial" pitchFamily="34" charset="0"/>
              </a:rPr>
              <a:t>INTRODUCTION</a:t>
            </a:r>
          </a:p>
        </p:txBody>
      </p:sp>
      <p:sp>
        <p:nvSpPr>
          <p:cNvPr id="10" name="ZoneTexte 9"/>
          <p:cNvSpPr txBox="1">
            <a:spLocks noChangeArrowheads="1"/>
          </p:cNvSpPr>
          <p:nvPr/>
        </p:nvSpPr>
        <p:spPr bwMode="auto">
          <a:xfrm>
            <a:off x="53752" y="2020796"/>
            <a:ext cx="8838728" cy="5601533"/>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q"/>
              <a:defRPr/>
            </a:pPr>
            <a:r>
              <a:rPr lang="fr-FR" sz="2000" i="1" dirty="0">
                <a:latin typeface="Arial" pitchFamily="34" charset="0"/>
                <a:cs typeface="Arial" pitchFamily="34" charset="0"/>
              </a:rPr>
              <a:t>L’ apparition des premier cas de covid-19 dans le monde est notée en décembre </a:t>
            </a:r>
            <a:r>
              <a:rPr lang="fr-FR" sz="2000" i="1" dirty="0" smtClean="0">
                <a:latin typeface="Arial" pitchFamily="34" charset="0"/>
                <a:cs typeface="Arial" pitchFamily="34" charset="0"/>
              </a:rPr>
              <a:t>2019.</a:t>
            </a:r>
            <a:endParaRPr lang="fr-FR" sz="2000" i="1" dirty="0">
              <a:latin typeface="Arial" pitchFamily="34" charset="0"/>
              <a:cs typeface="Arial" pitchFamily="34" charset="0"/>
            </a:endParaRPr>
          </a:p>
          <a:p>
            <a:pPr marL="285750" indent="-285750" algn="just">
              <a:lnSpc>
                <a:spcPct val="150000"/>
              </a:lnSpc>
              <a:buFont typeface="Wingdings" panose="05000000000000000000" pitchFamily="2" charset="2"/>
              <a:buChar char="q"/>
              <a:defRPr/>
            </a:pPr>
            <a:r>
              <a:rPr lang="fr-FR" sz="2000" i="1" dirty="0">
                <a:latin typeface="Arial" pitchFamily="34" charset="0"/>
                <a:cs typeface="Arial" pitchFamily="34" charset="0"/>
              </a:rPr>
              <a:t>Le Sénégal enregistre son premier cas le 02 mars 2020.</a:t>
            </a:r>
          </a:p>
          <a:p>
            <a:pPr marL="285750" indent="-285750" algn="just">
              <a:lnSpc>
                <a:spcPct val="150000"/>
              </a:lnSpc>
              <a:buFont typeface="Wingdings" panose="05000000000000000000" pitchFamily="2" charset="2"/>
              <a:buChar char="q"/>
              <a:defRPr/>
            </a:pPr>
            <a:r>
              <a:rPr lang="fr-FR" sz="2000" i="1" dirty="0">
                <a:latin typeface="Arial" pitchFamily="34" charset="0"/>
                <a:cs typeface="Arial" pitchFamily="34" charset="0"/>
              </a:rPr>
              <a:t>A partir du 15 mars, </a:t>
            </a:r>
            <a:r>
              <a:rPr lang="fr-SN" sz="2000" i="1" dirty="0">
                <a:latin typeface="Arial" pitchFamily="34" charset="0"/>
                <a:cs typeface="Arial" pitchFamily="34" charset="0"/>
              </a:rPr>
              <a:t>les premières mesures de restriction ont été mises en place par les autorité étatiques.</a:t>
            </a:r>
          </a:p>
          <a:p>
            <a:pPr marL="285750" indent="-285750" algn="just">
              <a:lnSpc>
                <a:spcPct val="150000"/>
              </a:lnSpc>
              <a:buFont typeface="Wingdings" panose="05000000000000000000" pitchFamily="2" charset="2"/>
              <a:buChar char="q"/>
              <a:defRPr/>
            </a:pPr>
            <a:r>
              <a:rPr lang="fr-SN" sz="2000" i="1" dirty="0">
                <a:latin typeface="Arial" pitchFamily="34" charset="0"/>
                <a:cs typeface="Arial" pitchFamily="34" charset="0"/>
              </a:rPr>
              <a:t>A la fin du 2</a:t>
            </a:r>
            <a:r>
              <a:rPr lang="fr-SN" sz="2000" i="1" baseline="30000" dirty="0">
                <a:latin typeface="Arial" pitchFamily="34" charset="0"/>
                <a:cs typeface="Arial" pitchFamily="34" charset="0"/>
              </a:rPr>
              <a:t>ème</a:t>
            </a:r>
            <a:r>
              <a:rPr lang="fr-SN" sz="2000" i="1" dirty="0">
                <a:latin typeface="Arial" pitchFamily="34" charset="0"/>
                <a:cs typeface="Arial" pitchFamily="34" charset="0"/>
              </a:rPr>
              <a:t> trimestre de 2020, le nombre de cas testés positifs à la covid-19 s’élevait à 6 793 dont 112 décès et 4 431 guéris.</a:t>
            </a:r>
          </a:p>
          <a:p>
            <a:pPr marL="285750" indent="-285750" algn="just">
              <a:lnSpc>
                <a:spcPct val="150000"/>
              </a:lnSpc>
              <a:buFont typeface="Wingdings" panose="05000000000000000000" pitchFamily="2" charset="2"/>
              <a:buChar char="q"/>
              <a:defRPr/>
            </a:pPr>
            <a:r>
              <a:rPr lang="fr-SN" sz="2000" i="1" dirty="0">
                <a:latin typeface="Arial" pitchFamily="34" charset="0"/>
                <a:cs typeface="Arial" pitchFamily="34" charset="0"/>
              </a:rPr>
              <a:t>L’activité économique connaît ainsi un coup de frein majeur. </a:t>
            </a:r>
          </a:p>
          <a:p>
            <a:pPr marL="285750" indent="-285750" algn="just">
              <a:lnSpc>
                <a:spcPct val="150000"/>
              </a:lnSpc>
              <a:buFont typeface="Wingdings" panose="05000000000000000000" pitchFamily="2" charset="2"/>
              <a:buChar char="q"/>
              <a:defRPr/>
            </a:pPr>
            <a:r>
              <a:rPr lang="fr-SN" sz="2000" i="1" dirty="0">
                <a:latin typeface="Arial" pitchFamily="34" charset="0"/>
                <a:cs typeface="Arial" pitchFamily="34" charset="0"/>
              </a:rPr>
              <a:t>L’élaboration des CNT du 2</a:t>
            </a:r>
            <a:r>
              <a:rPr lang="fr-SN" sz="2000" i="1" baseline="30000" dirty="0">
                <a:latin typeface="Arial" pitchFamily="34" charset="0"/>
                <a:cs typeface="Arial" pitchFamily="34" charset="0"/>
              </a:rPr>
              <a:t>ème</a:t>
            </a:r>
            <a:r>
              <a:rPr lang="fr-SN" sz="2000" i="1" dirty="0">
                <a:latin typeface="Arial" pitchFamily="34" charset="0"/>
                <a:cs typeface="Arial" pitchFamily="34" charset="0"/>
              </a:rPr>
              <a:t> trimestre de 2020 a permis </a:t>
            </a:r>
            <a:r>
              <a:rPr lang="fr-SN" sz="2000" i="1" dirty="0" smtClean="0">
                <a:latin typeface="Arial" pitchFamily="34" charset="0"/>
                <a:cs typeface="Arial" pitchFamily="34" charset="0"/>
              </a:rPr>
              <a:t>d’avoir les </a:t>
            </a:r>
            <a:r>
              <a:rPr lang="fr-FR" sz="2000" i="1" dirty="0">
                <a:latin typeface="Arial" pitchFamily="34" charset="0"/>
                <a:cs typeface="Arial" pitchFamily="34" charset="0"/>
              </a:rPr>
              <a:t>p</a:t>
            </a:r>
            <a:r>
              <a:rPr lang="fr-FR" sz="2000" i="1" dirty="0" smtClean="0">
                <a:latin typeface="Arial" pitchFamily="34" charset="0"/>
                <a:cs typeface="Arial" pitchFamily="34" charset="0"/>
              </a:rPr>
              <a:t>remiers </a:t>
            </a:r>
            <a:r>
              <a:rPr lang="fr-FR" sz="2000" i="1" dirty="0">
                <a:latin typeface="Arial" pitchFamily="34" charset="0"/>
                <a:cs typeface="Arial" pitchFamily="34" charset="0"/>
              </a:rPr>
              <a:t>éléments sur les répercussions  économiques au Sénégal.</a:t>
            </a:r>
          </a:p>
          <a:p>
            <a:pPr algn="just">
              <a:defRPr/>
            </a:pPr>
            <a:endParaRPr lang="fr-FR" sz="2000" b="1" i="1" dirty="0">
              <a:latin typeface="Arial" pitchFamily="34" charset="0"/>
              <a:cs typeface="Arial" pitchFamily="34" charset="0"/>
            </a:endParaRPr>
          </a:p>
          <a:p>
            <a:pPr algn="just">
              <a:defRPr/>
            </a:pPr>
            <a:endParaRPr lang="fr-FR" sz="2000" b="1" i="1" dirty="0">
              <a:latin typeface="Arial" pitchFamily="34" charset="0"/>
              <a:cs typeface="Arial" pitchFamily="34" charset="0"/>
            </a:endParaRPr>
          </a:p>
          <a:p>
            <a:pPr algn="just">
              <a:defRPr/>
            </a:pPr>
            <a:endParaRPr lang="fr-FR" b="1" i="1" dirty="0">
              <a:solidFill>
                <a:srgbClr val="C00000"/>
              </a:solidFill>
              <a:latin typeface="Arial" pitchFamily="34" charset="0"/>
              <a:cs typeface="Arial" pitchFamily="34" charset="0"/>
            </a:endParaRPr>
          </a:p>
        </p:txBody>
      </p:sp>
      <p:sp>
        <p:nvSpPr>
          <p:cNvPr id="13" name="Espace réservé du numéro de diapositive 1"/>
          <p:cNvSpPr txBox="1">
            <a:spLocks/>
          </p:cNvSpPr>
          <p:nvPr/>
        </p:nvSpPr>
        <p:spPr>
          <a:xfrm>
            <a:off x="31068" y="6448251"/>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dirty="0">
                <a:solidFill>
                  <a:schemeClr val="bg1"/>
                </a:solidFill>
                <a:latin typeface="Arial" panose="020B0604020202020204" pitchFamily="34" charset="0"/>
                <a:cs typeface="Arial" panose="020B0604020202020204" pitchFamily="34" charset="0"/>
              </a:rPr>
              <a:t>3</a:t>
            </a:r>
          </a:p>
        </p:txBody>
      </p:sp>
      <p:sp>
        <p:nvSpPr>
          <p:cNvPr id="3" name="ZoneTexte 2"/>
          <p:cNvSpPr txBox="1"/>
          <p:nvPr/>
        </p:nvSpPr>
        <p:spPr>
          <a:xfrm>
            <a:off x="8442684" y="114303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2</a:t>
            </a:r>
            <a:endParaRPr lang="en-GB"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439441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143508" y="2564904"/>
            <a:ext cx="8856984" cy="5003999"/>
          </a:xfrm>
          <a:prstGeom prst="rect">
            <a:avLst/>
          </a:prstGeom>
          <a:noFill/>
          <a:ln w="9525">
            <a:noFill/>
            <a:miter lim="800000"/>
            <a:headEnd/>
            <a:tailEnd/>
          </a:ln>
        </p:spPr>
        <p:txBody>
          <a:bodyPr wrap="square">
            <a:spAutoFit/>
          </a:bodyPr>
          <a:lstStyle/>
          <a:p>
            <a:pPr marL="249238" lvl="1" algn="just">
              <a:lnSpc>
                <a:spcPct val="200000"/>
              </a:lnSpc>
              <a:defRPr/>
            </a:pPr>
            <a:endParaRPr lang="fr-SN" sz="2200" b="1" dirty="0">
              <a:solidFill>
                <a:schemeClr val="tx2">
                  <a:lumMod val="75000"/>
                </a:schemeClr>
              </a:solidFill>
              <a:latin typeface="Arial" pitchFamily="34" charset="0"/>
              <a:cs typeface="Arial" pitchFamily="34" charset="0"/>
            </a:endParaRPr>
          </a:p>
          <a:p>
            <a:pPr marL="592138" lvl="1" indent="-342900" algn="just">
              <a:buFont typeface="Courier New" panose="02070309020205020404" pitchFamily="49" charset="0"/>
              <a:buChar char="o"/>
              <a:defRPr/>
            </a:pPr>
            <a:r>
              <a:rPr lang="fr-SN" sz="2400" dirty="0"/>
              <a:t>Permettent une évaluation de la situation macroéconomique récente (Comparés aux CNA);</a:t>
            </a:r>
          </a:p>
          <a:p>
            <a:pPr marL="592138" lvl="1" indent="-342900" algn="just">
              <a:buFont typeface="Courier New" panose="02070309020205020404" pitchFamily="49" charset="0"/>
              <a:buChar char="o"/>
              <a:defRPr/>
            </a:pPr>
            <a:endParaRPr lang="fr-SN" sz="2400" dirty="0"/>
          </a:p>
          <a:p>
            <a:pPr marL="592138" lvl="1" indent="-342900" algn="just">
              <a:buFont typeface="Courier New" panose="02070309020205020404" pitchFamily="49" charset="0"/>
              <a:buChar char="o"/>
              <a:defRPr/>
            </a:pPr>
            <a:r>
              <a:rPr lang="fr-SN" sz="2400" dirty="0"/>
              <a:t>Permettent de fournir une information plus complète que celle délivrée par les statistiques conjoncturelles élémentaires;</a:t>
            </a:r>
          </a:p>
          <a:p>
            <a:pPr marL="592138" lvl="1" indent="-342900" algn="just">
              <a:buFont typeface="Courier New" panose="02070309020205020404" pitchFamily="49" charset="0"/>
              <a:buChar char="o"/>
              <a:defRPr/>
            </a:pPr>
            <a:endParaRPr lang="fr-SN" sz="2400" dirty="0"/>
          </a:p>
          <a:p>
            <a:pPr marL="592138" lvl="1" indent="-342900" algn="just">
              <a:buFont typeface="Courier New" panose="02070309020205020404" pitchFamily="49" charset="0"/>
              <a:buChar char="o"/>
              <a:defRPr/>
            </a:pPr>
            <a:r>
              <a:rPr lang="fr-SN" sz="2400" dirty="0"/>
              <a:t>En cas de choc, les CNT permettent d’avoir une première aperçue des effets sur l’économie.</a:t>
            </a:r>
            <a:endParaRPr lang="fr-FR" sz="2400" dirty="0"/>
          </a:p>
          <a:p>
            <a:pPr marL="592138" lvl="1" indent="-342900" algn="just">
              <a:buFont typeface="Courier New" panose="02070309020205020404" pitchFamily="49" charset="0"/>
              <a:buChar char="o"/>
              <a:defRPr/>
            </a:pPr>
            <a:endParaRPr lang="fr-SN" sz="2400" dirty="0"/>
          </a:p>
          <a:p>
            <a:pPr marL="592138" lvl="1" indent="-342900" algn="just">
              <a:buFont typeface="Courier New" panose="02070309020205020404" pitchFamily="49" charset="0"/>
              <a:buChar char="o"/>
              <a:defRPr/>
            </a:pPr>
            <a:endParaRPr lang="fr-SN" sz="2200" b="1" dirty="0">
              <a:solidFill>
                <a:schemeClr val="tx2">
                  <a:lumMod val="75000"/>
                </a:schemeClr>
              </a:solidFill>
              <a:latin typeface="Arial" pitchFamily="34" charset="0"/>
              <a:cs typeface="Arial" pitchFamily="34" charset="0"/>
            </a:endParaRPr>
          </a:p>
          <a:p>
            <a:pPr marL="534988" lvl="1" indent="-285750" algn="just">
              <a:lnSpc>
                <a:spcPct val="200000"/>
              </a:lnSpc>
              <a:buFont typeface="Wingdings" panose="05000000000000000000" pitchFamily="2" charset="2"/>
              <a:buChar char="q"/>
              <a:defRPr/>
            </a:pPr>
            <a:endParaRPr lang="fr-FR" sz="2200" b="1" dirty="0">
              <a:solidFill>
                <a:schemeClr val="tx2">
                  <a:lumMod val="75000"/>
                </a:schemeClr>
              </a:solidFill>
              <a:latin typeface="Arial" pitchFamily="34" charset="0"/>
              <a:cs typeface="Arial" pitchFamily="34" charset="0"/>
            </a:endParaRPr>
          </a:p>
        </p:txBody>
      </p:sp>
      <p:sp>
        <p:nvSpPr>
          <p:cNvPr id="9" name="Titre 1"/>
          <p:cNvSpPr txBox="1">
            <a:spLocks/>
          </p:cNvSpPr>
          <p:nvPr/>
        </p:nvSpPr>
        <p:spPr>
          <a:xfrm>
            <a:off x="0" y="1071546"/>
            <a:ext cx="9144000" cy="845286"/>
          </a:xfrm>
          <a:prstGeom prst="rect">
            <a:avLst/>
          </a:prstGeom>
          <a:solidFill>
            <a:schemeClr val="accent5">
              <a:lumMod val="20000"/>
              <a:lumOff val="80000"/>
            </a:schemeClr>
          </a:solidFill>
        </p:spPr>
        <p:txBody>
          <a:bodyPr vert="horz" lIns="91440" tIns="45720" rIns="91440" bIns="45720" rtlCol="0" anchor="ctr">
            <a:noAutofit/>
          </a:bodyPr>
          <a:lstStyle/>
          <a:p>
            <a:pPr marL="0" lvl="1" algn="ctr">
              <a:defRPr/>
            </a:pPr>
            <a:r>
              <a:rPr lang="fr-FR" sz="2400" b="1" dirty="0">
                <a:solidFill>
                  <a:schemeClr val="accent5">
                    <a:lumMod val="50000"/>
                  </a:schemeClr>
                </a:solidFill>
                <a:latin typeface="Arial" pitchFamily="34" charset="0"/>
                <a:cs typeface="Arial" pitchFamily="34" charset="0"/>
              </a:rPr>
              <a:t>I. </a:t>
            </a:r>
            <a:r>
              <a:rPr lang="fr-SN" sz="2400" b="1" dirty="0">
                <a:solidFill>
                  <a:schemeClr val="tx2">
                    <a:lumMod val="75000"/>
                  </a:schemeClr>
                </a:solidFill>
                <a:latin typeface="Arial" pitchFamily="34" charset="0"/>
                <a:cs typeface="Arial" pitchFamily="34" charset="0"/>
              </a:rPr>
              <a:t>IMPORTANCE DES CNT ET SITUATION DE LA PANDÉMIE AU 2ÈME  TRIMESTRE DE 2020 (1/2)</a:t>
            </a:r>
          </a:p>
        </p:txBody>
      </p:sp>
      <p:sp>
        <p:nvSpPr>
          <p:cNvPr id="4" name="ZoneTexte 3"/>
          <p:cNvSpPr txBox="1"/>
          <p:nvPr/>
        </p:nvSpPr>
        <p:spPr>
          <a:xfrm>
            <a:off x="8605727" y="141277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3</a:t>
            </a:r>
            <a:endParaRPr lang="en-GB" sz="32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 xmlns:a16="http://schemas.microsoft.com/office/drawing/2014/main" id="{71123A3F-EB0C-4215-9251-226227983853}"/>
              </a:ext>
            </a:extLst>
          </p:cNvPr>
          <p:cNvSpPr txBox="1">
            <a:spLocks noChangeArrowheads="1"/>
          </p:cNvSpPr>
          <p:nvPr/>
        </p:nvSpPr>
        <p:spPr bwMode="auto">
          <a:xfrm>
            <a:off x="0" y="1955755"/>
            <a:ext cx="9144000" cy="461665"/>
          </a:xfrm>
          <a:prstGeom prst="rect">
            <a:avLst/>
          </a:prstGeom>
          <a:solidFill>
            <a:schemeClr val="accent6">
              <a:lumMod val="20000"/>
              <a:lumOff val="80000"/>
            </a:schemeClr>
          </a:solidFill>
          <a:ln w="9525">
            <a:noFill/>
            <a:miter lim="800000"/>
            <a:headEnd/>
            <a:tailEnd/>
          </a:ln>
        </p:spPr>
        <p:txBody>
          <a:bodyPr wrap="square">
            <a:spAutoFit/>
          </a:bodyPr>
          <a:lstStyle/>
          <a:p>
            <a:r>
              <a:rPr lang="fr-SN" sz="2400" b="1" dirty="0">
                <a:latin typeface="Arial" panose="020B0604020202020204" pitchFamily="34" charset="0"/>
                <a:cs typeface="Times New Roman" panose="02020603050405020304" pitchFamily="18" charset="0"/>
              </a:rPr>
              <a:t>	</a:t>
            </a:r>
            <a:r>
              <a:rPr lang="fr-SN" sz="2400" b="1" dirty="0">
                <a:solidFill>
                  <a:schemeClr val="tx2">
                    <a:lumMod val="75000"/>
                  </a:schemeClr>
                </a:solidFill>
                <a:latin typeface="Arial" pitchFamily="34" charset="0"/>
                <a:cs typeface="Arial" pitchFamily="34" charset="0"/>
              </a:rPr>
              <a:t>I.1. Importance des CNT</a:t>
            </a:r>
          </a:p>
        </p:txBody>
      </p:sp>
    </p:spTree>
    <p:custDataLst>
      <p:tags r:id="rId1"/>
    </p:custDataLst>
    <p:extLst>
      <p:ext uri="{BB962C8B-B14F-4D97-AF65-F5344CB8AC3E}">
        <p14:creationId xmlns:p14="http://schemas.microsoft.com/office/powerpoint/2010/main" val="6858501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143508" y="2210950"/>
            <a:ext cx="8856984" cy="2954655"/>
          </a:xfrm>
          <a:prstGeom prst="rect">
            <a:avLst/>
          </a:prstGeom>
          <a:noFill/>
          <a:ln w="9525">
            <a:noFill/>
            <a:miter lim="800000"/>
            <a:headEnd/>
            <a:tailEnd/>
          </a:ln>
        </p:spPr>
        <p:txBody>
          <a:bodyPr wrap="square">
            <a:spAutoFit/>
          </a:bodyPr>
          <a:lstStyle/>
          <a:p>
            <a:pPr marL="592138" lvl="1" indent="-342900" algn="just">
              <a:buFont typeface="Courier New" panose="02070309020205020404" pitchFamily="49" charset="0"/>
              <a:buChar char="o"/>
              <a:defRPr/>
            </a:pPr>
            <a:r>
              <a:rPr lang="fr-SN" sz="2400" dirty="0"/>
              <a:t>73 nouveaux cas, en moyenne, par jour au 2</a:t>
            </a:r>
            <a:r>
              <a:rPr lang="fr-SN" sz="2400" baseline="30000" dirty="0"/>
              <a:t>ème</a:t>
            </a:r>
            <a:r>
              <a:rPr lang="fr-SN" sz="2400" dirty="0"/>
              <a:t> </a:t>
            </a:r>
            <a:r>
              <a:rPr lang="fr-SN" sz="2400" dirty="0" smtClean="0"/>
              <a:t>trimestre</a:t>
            </a:r>
            <a:endParaRPr lang="fr-SN" sz="2400" dirty="0"/>
          </a:p>
          <a:p>
            <a:pPr marL="592138" lvl="1" indent="-342900" algn="just">
              <a:buFont typeface="Courier New" panose="02070309020205020404" pitchFamily="49" charset="0"/>
              <a:buChar char="o"/>
              <a:defRPr/>
            </a:pPr>
            <a:r>
              <a:rPr lang="fr-SN" sz="2400" dirty="0"/>
              <a:t>Le pic de la première vague est observé le 11 mai 2020 avec </a:t>
            </a:r>
            <a:r>
              <a:rPr lang="fr-SN" sz="2400" dirty="0" smtClean="0"/>
              <a:t>177 </a:t>
            </a:r>
            <a:r>
              <a:rPr lang="fr-SN" sz="2400" dirty="0"/>
              <a:t>nouveaux cas </a:t>
            </a:r>
            <a:r>
              <a:rPr lang="fr-SN" sz="2400" dirty="0" smtClean="0"/>
              <a:t>enregistrés </a:t>
            </a:r>
          </a:p>
          <a:p>
            <a:pPr marL="592138" lvl="1" indent="-342900" algn="just">
              <a:buFont typeface="Courier New" panose="02070309020205020404" pitchFamily="49" charset="0"/>
              <a:buChar char="o"/>
              <a:defRPr/>
            </a:pPr>
            <a:r>
              <a:rPr lang="fr-SN" sz="2400" dirty="0" smtClean="0"/>
              <a:t>11 </a:t>
            </a:r>
            <a:r>
              <a:rPr lang="fr-SN" sz="2400" dirty="0"/>
              <a:t>décès ont été enregistrés.</a:t>
            </a:r>
          </a:p>
          <a:p>
            <a:pPr marL="592138" lvl="1" indent="-342900" algn="just">
              <a:buFont typeface="Courier New" panose="02070309020205020404" pitchFamily="49" charset="0"/>
              <a:buChar char="o"/>
              <a:defRPr/>
            </a:pPr>
            <a:endParaRPr lang="fr-SN" sz="2400" dirty="0"/>
          </a:p>
          <a:p>
            <a:pPr marL="592138" lvl="1" indent="-342900" algn="just">
              <a:buFont typeface="Courier New" panose="02070309020205020404" pitchFamily="49" charset="0"/>
              <a:buChar char="o"/>
              <a:defRPr/>
            </a:pPr>
            <a:endParaRPr lang="fr-SN" sz="2200" b="1" dirty="0">
              <a:solidFill>
                <a:schemeClr val="tx2">
                  <a:lumMod val="75000"/>
                </a:schemeClr>
              </a:solidFill>
              <a:latin typeface="Arial" pitchFamily="34" charset="0"/>
              <a:cs typeface="Arial" pitchFamily="34" charset="0"/>
            </a:endParaRPr>
          </a:p>
          <a:p>
            <a:pPr marL="534988" lvl="1" indent="-285750" algn="just">
              <a:lnSpc>
                <a:spcPct val="200000"/>
              </a:lnSpc>
              <a:buFont typeface="Wingdings" panose="05000000000000000000" pitchFamily="2" charset="2"/>
              <a:buChar char="q"/>
              <a:defRPr/>
            </a:pPr>
            <a:r>
              <a:rPr lang="fr-FR" sz="2200" b="1" dirty="0" err="1">
                <a:solidFill>
                  <a:schemeClr val="tx2">
                    <a:lumMod val="75000"/>
                  </a:schemeClr>
                </a:solidFill>
                <a:latin typeface="Arial" pitchFamily="34" charset="0"/>
                <a:cs typeface="Arial" pitchFamily="34" charset="0"/>
              </a:rPr>
              <a:t>ééééééééééééé</a:t>
            </a:r>
            <a:endParaRPr lang="fr-FR" sz="2200" b="1" dirty="0">
              <a:solidFill>
                <a:schemeClr val="tx2">
                  <a:lumMod val="75000"/>
                </a:schemeClr>
              </a:solidFill>
              <a:latin typeface="Arial" pitchFamily="34" charset="0"/>
              <a:cs typeface="Arial" pitchFamily="34" charset="0"/>
            </a:endParaRPr>
          </a:p>
        </p:txBody>
      </p:sp>
      <p:sp>
        <p:nvSpPr>
          <p:cNvPr id="9" name="Titre 1"/>
          <p:cNvSpPr txBox="1">
            <a:spLocks/>
          </p:cNvSpPr>
          <p:nvPr/>
        </p:nvSpPr>
        <p:spPr>
          <a:xfrm>
            <a:off x="0" y="1071546"/>
            <a:ext cx="9144000" cy="845286"/>
          </a:xfrm>
          <a:prstGeom prst="rect">
            <a:avLst/>
          </a:prstGeom>
          <a:solidFill>
            <a:schemeClr val="accent5">
              <a:lumMod val="20000"/>
              <a:lumOff val="80000"/>
            </a:schemeClr>
          </a:solidFill>
        </p:spPr>
        <p:txBody>
          <a:bodyPr vert="horz" lIns="91440" tIns="45720" rIns="91440" bIns="45720" rtlCol="0" anchor="ctr">
            <a:noAutofit/>
          </a:bodyPr>
          <a:lstStyle/>
          <a:p>
            <a:pPr marL="0" lvl="1" algn="ctr">
              <a:defRPr/>
            </a:pPr>
            <a:r>
              <a:rPr lang="fr-FR" sz="2400" b="1" dirty="0">
                <a:solidFill>
                  <a:schemeClr val="accent5">
                    <a:lumMod val="50000"/>
                  </a:schemeClr>
                </a:solidFill>
                <a:latin typeface="Arial" pitchFamily="34" charset="0"/>
                <a:cs typeface="Arial" pitchFamily="34" charset="0"/>
              </a:rPr>
              <a:t>I. </a:t>
            </a:r>
            <a:r>
              <a:rPr lang="fr-SN" sz="2400" b="1" dirty="0">
                <a:solidFill>
                  <a:schemeClr val="tx2">
                    <a:lumMod val="75000"/>
                  </a:schemeClr>
                </a:solidFill>
                <a:latin typeface="Arial" pitchFamily="34" charset="0"/>
                <a:cs typeface="Arial" pitchFamily="34" charset="0"/>
              </a:rPr>
              <a:t>IMPORTANCE DES CNT ET SITUATION DE LA PANDÉMIE AU 2ÈME  TRIMESTRE DE 2020 (2/2)</a:t>
            </a:r>
          </a:p>
        </p:txBody>
      </p:sp>
      <p:sp>
        <p:nvSpPr>
          <p:cNvPr id="4" name="ZoneTexte 3"/>
          <p:cNvSpPr txBox="1"/>
          <p:nvPr/>
        </p:nvSpPr>
        <p:spPr>
          <a:xfrm>
            <a:off x="8605727" y="141277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4</a:t>
            </a:r>
          </a:p>
        </p:txBody>
      </p:sp>
      <p:graphicFrame>
        <p:nvGraphicFramePr>
          <p:cNvPr id="6" name="Graphique 5"/>
          <p:cNvGraphicFramePr/>
          <p:nvPr>
            <p:extLst>
              <p:ext uri="{D42A27DB-BD31-4B8C-83A1-F6EECF244321}">
                <p14:modId xmlns:p14="http://schemas.microsoft.com/office/powerpoint/2010/main" val="3366245676"/>
              </p:ext>
            </p:extLst>
          </p:nvPr>
        </p:nvGraphicFramePr>
        <p:xfrm>
          <a:off x="683568" y="3789040"/>
          <a:ext cx="7848872" cy="2892702"/>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 xmlns:a16="http://schemas.microsoft.com/office/drawing/2014/main" id="{EA4D7DFE-E22B-4C8C-B718-8C8BBF1DF974}"/>
              </a:ext>
            </a:extLst>
          </p:cNvPr>
          <p:cNvSpPr txBox="1">
            <a:spLocks noChangeArrowheads="1"/>
          </p:cNvSpPr>
          <p:nvPr/>
        </p:nvSpPr>
        <p:spPr bwMode="auto">
          <a:xfrm>
            <a:off x="-2767" y="1843364"/>
            <a:ext cx="9144000" cy="461665"/>
          </a:xfrm>
          <a:prstGeom prst="rect">
            <a:avLst/>
          </a:prstGeom>
          <a:solidFill>
            <a:schemeClr val="accent6">
              <a:lumMod val="20000"/>
              <a:lumOff val="80000"/>
            </a:schemeClr>
          </a:solidFill>
          <a:ln w="9525">
            <a:noFill/>
            <a:miter lim="800000"/>
            <a:headEnd/>
            <a:tailEnd/>
          </a:ln>
        </p:spPr>
        <p:txBody>
          <a:bodyPr wrap="square">
            <a:spAutoFit/>
          </a:bodyPr>
          <a:lstStyle/>
          <a:p>
            <a:r>
              <a:rPr lang="fr-SN" sz="2400" b="1" dirty="0">
                <a:solidFill>
                  <a:schemeClr val="tx2">
                    <a:lumMod val="75000"/>
                  </a:schemeClr>
                </a:solidFill>
                <a:latin typeface="Arial" pitchFamily="34" charset="0"/>
                <a:cs typeface="Arial" pitchFamily="34" charset="0"/>
              </a:rPr>
              <a:t>I.2. Situation de la pandémie au deuxième trimestre de 2020</a:t>
            </a:r>
            <a:endParaRPr lang="fr-FR" sz="2400" b="1" dirty="0">
              <a:solidFill>
                <a:schemeClr val="tx2">
                  <a:lumMod val="75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131756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137231" y="2213710"/>
            <a:ext cx="8981673" cy="4655121"/>
          </a:xfrm>
          <a:prstGeom prst="rect">
            <a:avLst/>
          </a:prstGeom>
          <a:noFill/>
          <a:ln w="9525">
            <a:noFill/>
            <a:miter lim="800000"/>
            <a:headEnd/>
            <a:tailEnd/>
          </a:ln>
        </p:spPr>
        <p:txBody>
          <a:bodyPr wrap="square">
            <a:spAutoFit/>
          </a:bodyPr>
          <a:lstStyle/>
          <a:p>
            <a:pPr algn="just">
              <a:lnSpc>
                <a:spcPct val="150000"/>
              </a:lnSpc>
              <a:spcAft>
                <a:spcPts val="800"/>
              </a:spcAft>
            </a:pPr>
            <a:r>
              <a:rPr lang="fr-SN" sz="1900" dirty="0">
                <a:effectLst/>
                <a:latin typeface="Arial" panose="020B0604020202020204" pitchFamily="34" charset="0"/>
                <a:ea typeface="Calibri" panose="020F0502020204030204" pitchFamily="34" charset="0"/>
                <a:cs typeface="Times New Roman" panose="02020603050405020304" pitchFamily="18" charset="0"/>
              </a:rPr>
              <a:t>L’objectif global de cet article est d’évaluer l’impact de la pandémie de la Covid-19 sur l’activité économique du Sénégal au deuxième trimestre de 2020.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SN" sz="1900" dirty="0">
                <a:effectLst/>
                <a:latin typeface="Arial" panose="020B0604020202020204" pitchFamily="34" charset="0"/>
                <a:ea typeface="Calibri" panose="020F0502020204030204" pitchFamily="34" charset="0"/>
                <a:cs typeface="Times New Roman" panose="02020603050405020304" pitchFamily="18" charset="0"/>
              </a:rPr>
              <a:t>De manière spécifique, il </a:t>
            </a:r>
            <a:r>
              <a:rPr lang="fr-SN" sz="1900" dirty="0" smtClean="0">
                <a:effectLst/>
                <a:latin typeface="Arial" panose="020B0604020202020204" pitchFamily="34" charset="0"/>
                <a:ea typeface="Calibri" panose="020F0502020204030204" pitchFamily="34" charset="0"/>
                <a:cs typeface="Times New Roman" panose="02020603050405020304" pitchFamily="18" charset="0"/>
              </a:rPr>
              <a:t>s’est agi </a:t>
            </a:r>
            <a:r>
              <a:rPr lang="fr-SN" sz="1900" dirty="0">
                <a:effectLst/>
                <a:latin typeface="Arial" panose="020B0604020202020204" pitchFamily="34" charset="0"/>
                <a:ea typeface="Calibri" panose="020F0502020204030204" pitchFamily="34" charset="0"/>
                <a:cs typeface="Times New Roman" panose="02020603050405020304" pitchFamily="18" charset="0"/>
              </a:rPr>
              <a:t>de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fr-SN" sz="1900" dirty="0">
                <a:effectLst/>
                <a:latin typeface="Arial" panose="020B0604020202020204" pitchFamily="34" charset="0"/>
                <a:ea typeface="Calibri" panose="020F0502020204030204" pitchFamily="34" charset="0"/>
                <a:cs typeface="Times New Roman" panose="02020603050405020304" pitchFamily="18" charset="0"/>
              </a:rPr>
              <a:t>Identifier les secteurs d’activités les plus impactés par la pandémie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fr-SN" sz="1900" dirty="0">
                <a:effectLst/>
                <a:latin typeface="Arial" panose="020B0604020202020204" pitchFamily="34" charset="0"/>
                <a:ea typeface="Calibri" panose="020F0502020204030204" pitchFamily="34" charset="0"/>
                <a:cs typeface="Times New Roman" panose="02020603050405020304" pitchFamily="18" charset="0"/>
              </a:rPr>
              <a:t>Formuler des hypothèses pouvant prendre en compte les mesures de restriction prises par les autorités étatiques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fr-SN" sz="1900" dirty="0">
                <a:effectLst/>
                <a:latin typeface="Arial" panose="020B0604020202020204" pitchFamily="34" charset="0"/>
                <a:ea typeface="Calibri" panose="020F0502020204030204" pitchFamily="34" charset="0"/>
                <a:cs typeface="Times New Roman" panose="02020603050405020304" pitchFamily="18" charset="0"/>
              </a:rPr>
              <a:t>Définir les modèles d’estimation adéquats pour mieux intégrer les effets de la pandémie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SN" sz="1900" dirty="0">
                <a:effectLst/>
                <a:latin typeface="Arial" panose="020B0604020202020204" pitchFamily="34" charset="0"/>
                <a:ea typeface="Calibri" panose="020F0502020204030204" pitchFamily="34" charset="0"/>
                <a:cs typeface="Times New Roman" panose="02020603050405020304" pitchFamily="18" charset="0"/>
              </a:rPr>
              <a:t>Évaluer l’effet de la pandémie dans les branches d’activité les plus impactées.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fr-FR" sz="2000" dirty="0">
              <a:latin typeface="Arial" panose="020B0604020202020204" pitchFamily="34" charset="0"/>
              <a:cs typeface="Arial" panose="020B0604020202020204" pitchFamily="34" charset="0"/>
            </a:endParaRPr>
          </a:p>
        </p:txBody>
      </p:sp>
      <p:sp>
        <p:nvSpPr>
          <p:cNvPr id="9" name="Titre 1"/>
          <p:cNvSpPr txBox="1">
            <a:spLocks/>
          </p:cNvSpPr>
          <p:nvPr/>
        </p:nvSpPr>
        <p:spPr>
          <a:xfrm>
            <a:off x="0" y="1071545"/>
            <a:ext cx="9144000" cy="656265"/>
          </a:xfrm>
          <a:prstGeom prst="rect">
            <a:avLst/>
          </a:prstGeom>
          <a:solidFill>
            <a:schemeClr val="accent5">
              <a:lumMod val="20000"/>
              <a:lumOff val="80000"/>
            </a:schemeClr>
          </a:solidFill>
        </p:spPr>
        <p:txBody>
          <a:bodyPr vert="horz" lIns="91440" tIns="45720" rIns="91440" bIns="45720" rtlCol="0" anchor="ctr">
            <a:noAutofit/>
          </a:bodyPr>
          <a:lstStyle/>
          <a:p>
            <a:pPr algn="ctr">
              <a:defRPr/>
            </a:pPr>
            <a:r>
              <a:rPr lang="fr-FR" sz="2400" b="1" dirty="0">
                <a:solidFill>
                  <a:schemeClr val="tx2">
                    <a:lumMod val="75000"/>
                  </a:schemeClr>
                </a:solidFill>
                <a:latin typeface="Arial" pitchFamily="34" charset="0"/>
                <a:cs typeface="Arial" pitchFamily="34" charset="0"/>
              </a:rPr>
              <a:t>II. APPROCHE METHODOLOGIQUE (1/3) </a:t>
            </a:r>
          </a:p>
        </p:txBody>
      </p:sp>
      <p:sp>
        <p:nvSpPr>
          <p:cNvPr id="4" name="ZoneTexte 3"/>
          <p:cNvSpPr txBox="1"/>
          <p:nvPr/>
        </p:nvSpPr>
        <p:spPr>
          <a:xfrm>
            <a:off x="8442684" y="114303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5</a:t>
            </a:r>
            <a:endParaRPr lang="en-GB" sz="32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 xmlns:a16="http://schemas.microsoft.com/office/drawing/2014/main" id="{1B2F9E0F-1D1F-471D-8A80-331F61C5E52A}"/>
              </a:ext>
            </a:extLst>
          </p:cNvPr>
          <p:cNvSpPr txBox="1">
            <a:spLocks noChangeArrowheads="1"/>
          </p:cNvSpPr>
          <p:nvPr/>
        </p:nvSpPr>
        <p:spPr bwMode="auto">
          <a:xfrm>
            <a:off x="-25096" y="1628800"/>
            <a:ext cx="9144000" cy="461665"/>
          </a:xfrm>
          <a:prstGeom prst="rect">
            <a:avLst/>
          </a:prstGeom>
          <a:solidFill>
            <a:schemeClr val="accent6">
              <a:lumMod val="20000"/>
              <a:lumOff val="80000"/>
            </a:schemeClr>
          </a:solidFill>
          <a:ln w="9525">
            <a:noFill/>
            <a:miter lim="800000"/>
            <a:headEnd/>
            <a:tailEnd/>
          </a:ln>
        </p:spPr>
        <p:txBody>
          <a:bodyPr wrap="square">
            <a:spAutoFit/>
          </a:bodyPr>
          <a:lstStyle/>
          <a:p>
            <a:r>
              <a:rPr lang="fr-SN" sz="2400" b="1" dirty="0">
                <a:latin typeface="Arial" panose="020B0604020202020204" pitchFamily="34" charset="0"/>
                <a:cs typeface="Times New Roman" panose="02020603050405020304" pitchFamily="18" charset="0"/>
              </a:rPr>
              <a:t>	</a:t>
            </a:r>
            <a:r>
              <a:rPr lang="fr-SN" sz="2400" b="1" dirty="0">
                <a:effectLst/>
                <a:latin typeface="Arial" panose="020B0604020202020204" pitchFamily="34" charset="0"/>
                <a:ea typeface="Times New Roman" panose="02020603050405020304" pitchFamily="18" charset="0"/>
                <a:cs typeface="Times New Roman" panose="02020603050405020304" pitchFamily="18" charset="0"/>
              </a:rPr>
              <a:t>II.1. Objectifs</a:t>
            </a:r>
            <a:endParaRPr lang="fr-FR"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925378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78562" y="2110596"/>
            <a:ext cx="8982315" cy="5016758"/>
          </a:xfrm>
          <a:prstGeom prst="rect">
            <a:avLst/>
          </a:prstGeom>
          <a:noFill/>
          <a:ln w="9525">
            <a:noFill/>
            <a:miter lim="800000"/>
            <a:headEnd/>
            <a:tailEnd/>
          </a:ln>
        </p:spPr>
        <p:txBody>
          <a:bodyPr wrap="square">
            <a:spAutoFit/>
          </a:bodyPr>
          <a:lstStyle/>
          <a:p>
            <a:pPr marL="342900" lvl="0" indent="-342900">
              <a:buFont typeface="Wingdings" panose="05000000000000000000" pitchFamily="2" charset="2"/>
              <a:buChar char="q"/>
            </a:pPr>
            <a:endParaRPr lang="fr-FR" sz="2000" b="1" dirty="0">
              <a:latin typeface="Arial" panose="020B0604020202020204" pitchFamily="34" charset="0"/>
              <a:cs typeface="Times New Roman" panose="02020603050405020304" pitchFamily="18" charset="0"/>
            </a:endParaRPr>
          </a:p>
          <a:p>
            <a:pPr marL="342900" lvl="0" indent="-342900">
              <a:buFont typeface="Courier New" panose="02070309020205020404" pitchFamily="49" charset="0"/>
              <a:buChar char="o"/>
            </a:pPr>
            <a:r>
              <a:rPr lang="fr-SN" sz="2000" dirty="0">
                <a:effectLst/>
                <a:latin typeface="Arial" panose="020B0604020202020204" pitchFamily="34" charset="0"/>
                <a:ea typeface="Calibri" panose="020F0502020204030204" pitchFamily="34" charset="0"/>
              </a:rPr>
              <a:t>Les méthodes d’étalonnage calage de Denton et de Cholette </a:t>
            </a:r>
            <a:r>
              <a:rPr lang="fr-SN" sz="2000" dirty="0" err="1">
                <a:effectLst/>
                <a:latin typeface="Arial" panose="020B0604020202020204" pitchFamily="34" charset="0"/>
                <a:ea typeface="Calibri" panose="020F0502020204030204" pitchFamily="34" charset="0"/>
              </a:rPr>
              <a:t>Dagum</a:t>
            </a:r>
            <a:r>
              <a:rPr lang="fr-SN" sz="2000" dirty="0">
                <a:effectLst/>
                <a:latin typeface="Arial" panose="020B0604020202020204" pitchFamily="34" charset="0"/>
                <a:ea typeface="Calibri" panose="020F0502020204030204" pitchFamily="34" charset="0"/>
              </a:rPr>
              <a:t> sont utilisées au Sénégal pour les estimations des comptes nationaux trimestriels. </a:t>
            </a:r>
          </a:p>
          <a:p>
            <a:pPr marL="342900" lvl="0" indent="-342900">
              <a:buFont typeface="Courier New" panose="02070309020205020404" pitchFamily="49" charset="0"/>
              <a:buChar char="o"/>
            </a:pPr>
            <a:endParaRPr lang="fr-SN" sz="2000" dirty="0">
              <a:effectLst/>
              <a:latin typeface="Arial" panose="020B0604020202020204" pitchFamily="34" charset="0"/>
              <a:ea typeface="Calibri" panose="020F0502020204030204" pitchFamily="34" charset="0"/>
            </a:endParaRPr>
          </a:p>
          <a:p>
            <a:pPr marL="342900" indent="-342900">
              <a:buFont typeface="Courier New" panose="02070309020205020404" pitchFamily="49" charset="0"/>
              <a:buChar char="o"/>
            </a:pPr>
            <a:r>
              <a:rPr lang="fr-SN" sz="2000" dirty="0">
                <a:latin typeface="Arial" panose="020B0604020202020204" pitchFamily="34" charset="0"/>
              </a:rPr>
              <a:t>Par ailleurs, depuis l’adoption de la NSDD, le Sénégal produit et publie régulièrement, selon le calendrier fixé par le FMI, le PIB corrigé des variations saisonnières à l’aide du logiciel </a:t>
            </a:r>
            <a:r>
              <a:rPr lang="fr-SN" sz="2000" dirty="0" err="1">
                <a:latin typeface="Arial" panose="020B0604020202020204" pitchFamily="34" charset="0"/>
              </a:rPr>
              <a:t>Jdémetra</a:t>
            </a:r>
            <a:r>
              <a:rPr lang="fr-SN" sz="2000" dirty="0">
                <a:latin typeface="Arial" panose="020B0604020202020204" pitchFamily="34" charset="0"/>
              </a:rPr>
              <a:t>.</a:t>
            </a:r>
          </a:p>
          <a:p>
            <a:pPr marL="342900" indent="-342900">
              <a:buFont typeface="Courier New" panose="02070309020205020404" pitchFamily="49" charset="0"/>
              <a:buChar char="o"/>
            </a:pPr>
            <a:endParaRPr lang="fr-SN" sz="2000" dirty="0">
              <a:latin typeface="Arial" panose="020B0604020202020204" pitchFamily="34" charset="0"/>
            </a:endParaRPr>
          </a:p>
          <a:p>
            <a:pPr marL="342900" indent="-342900">
              <a:buFont typeface="Courier New" panose="02070309020205020404" pitchFamily="49" charset="0"/>
              <a:buChar char="o"/>
            </a:pPr>
            <a:r>
              <a:rPr lang="fr-SN" sz="2000" dirty="0">
                <a:latin typeface="Arial" panose="020B0604020202020204" pitchFamily="34" charset="0"/>
              </a:rPr>
              <a:t>La période de crise (deuxième trimestre 2020) est modélisée comme des valeurs aberrantes (Additive </a:t>
            </a:r>
            <a:r>
              <a:rPr lang="fr-SN" sz="2000" dirty="0" err="1">
                <a:latin typeface="Arial" panose="020B0604020202020204" pitchFamily="34" charset="0"/>
              </a:rPr>
              <a:t>outlier</a:t>
            </a:r>
            <a:r>
              <a:rPr lang="fr-SN" sz="2000" dirty="0">
                <a:latin typeface="Arial" panose="020B0604020202020204" pitchFamily="34" charset="0"/>
              </a:rPr>
              <a:t> - AO).</a:t>
            </a:r>
          </a:p>
          <a:p>
            <a:pPr marL="342900" indent="-342900">
              <a:buFont typeface="Courier New" panose="02070309020205020404" pitchFamily="49" charset="0"/>
              <a:buChar char="o"/>
            </a:pPr>
            <a:endParaRPr lang="fr-SN" sz="2000" dirty="0">
              <a:latin typeface="Arial" panose="020B0604020202020204" pitchFamily="34" charset="0"/>
            </a:endParaRPr>
          </a:p>
          <a:p>
            <a:pPr marL="342900" indent="-342900">
              <a:buFont typeface="Courier New" panose="02070309020205020404" pitchFamily="49" charset="0"/>
              <a:buChar char="o"/>
            </a:pPr>
            <a:endParaRPr lang="fr-SN" sz="2000" dirty="0">
              <a:latin typeface="Arial" panose="020B0604020202020204" pitchFamily="34" charset="0"/>
            </a:endParaRPr>
          </a:p>
          <a:p>
            <a:pPr marL="342900" indent="-342900">
              <a:buFont typeface="Courier New" panose="02070309020205020404" pitchFamily="49" charset="0"/>
              <a:buChar char="o"/>
            </a:pPr>
            <a:endParaRPr lang="fr-SN" sz="2000" dirty="0">
              <a:solidFill>
                <a:srgbClr val="FF0000"/>
              </a:solidFill>
              <a:latin typeface="Arial" panose="020B0604020202020204" pitchFamily="34" charset="0"/>
            </a:endParaRPr>
          </a:p>
          <a:p>
            <a:pPr marL="342900" indent="-342900">
              <a:buFont typeface="Courier New" panose="02070309020205020404" pitchFamily="49" charset="0"/>
              <a:buChar char="o"/>
            </a:pPr>
            <a:endParaRPr lang="fr-FR" sz="2000" dirty="0">
              <a:solidFill>
                <a:srgbClr val="FF0000"/>
              </a:solidFill>
              <a:latin typeface="Arial" panose="020B0604020202020204" pitchFamily="34" charset="0"/>
            </a:endParaRPr>
          </a:p>
          <a:p>
            <a:pPr marL="342900" lvl="0" indent="-34290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p:txBody>
      </p:sp>
      <p:sp>
        <p:nvSpPr>
          <p:cNvPr id="9" name="Titre 1"/>
          <p:cNvSpPr txBox="1">
            <a:spLocks/>
          </p:cNvSpPr>
          <p:nvPr/>
        </p:nvSpPr>
        <p:spPr>
          <a:xfrm>
            <a:off x="0" y="1071546"/>
            <a:ext cx="9144000" cy="656265"/>
          </a:xfrm>
          <a:prstGeom prst="rect">
            <a:avLst/>
          </a:prstGeom>
          <a:solidFill>
            <a:schemeClr val="accent5">
              <a:lumMod val="20000"/>
              <a:lumOff val="80000"/>
            </a:schemeClr>
          </a:solidFill>
        </p:spPr>
        <p:txBody>
          <a:bodyPr vert="horz" lIns="91440" tIns="45720" rIns="91440" bIns="45720" rtlCol="0" anchor="ctr">
            <a:noAutofit/>
          </a:bodyPr>
          <a:lstStyle/>
          <a:p>
            <a:pPr algn="ctr">
              <a:defRPr/>
            </a:pPr>
            <a:r>
              <a:rPr lang="fr-FR" sz="2400" b="1" dirty="0">
                <a:latin typeface="Arial" pitchFamily="34" charset="0"/>
                <a:cs typeface="Arial" pitchFamily="34" charset="0"/>
              </a:rPr>
              <a:t>II. APPROCHE METHODOLOGIQUE (2/3) </a:t>
            </a:r>
          </a:p>
        </p:txBody>
      </p:sp>
      <p:sp>
        <p:nvSpPr>
          <p:cNvPr id="4" name="ZoneTexte 3"/>
          <p:cNvSpPr txBox="1"/>
          <p:nvPr/>
        </p:nvSpPr>
        <p:spPr>
          <a:xfrm>
            <a:off x="8442684" y="114303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6</a:t>
            </a:r>
            <a:endParaRPr lang="en-GB" sz="32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 xmlns:a16="http://schemas.microsoft.com/office/drawing/2014/main" id="{D7D36C96-A877-4D3B-936A-E5B9EC267E98}"/>
              </a:ext>
            </a:extLst>
          </p:cNvPr>
          <p:cNvSpPr txBox="1">
            <a:spLocks noChangeArrowheads="1"/>
          </p:cNvSpPr>
          <p:nvPr/>
        </p:nvSpPr>
        <p:spPr bwMode="auto">
          <a:xfrm>
            <a:off x="-2280" y="1628936"/>
            <a:ext cx="9144000" cy="458780"/>
          </a:xfrm>
          <a:prstGeom prst="rect">
            <a:avLst/>
          </a:prstGeom>
          <a:solidFill>
            <a:schemeClr val="accent6">
              <a:lumMod val="20000"/>
              <a:lumOff val="80000"/>
            </a:schemeClr>
          </a:solidFill>
          <a:ln w="9525">
            <a:noFill/>
            <a:miter lim="800000"/>
            <a:headEnd/>
            <a:tailEnd/>
          </a:ln>
        </p:spPr>
        <p:txBody>
          <a:bodyPr wrap="square">
            <a:spAutoFit/>
          </a:bodyPr>
          <a:lstStyle/>
          <a:p>
            <a:pPr lvl="0"/>
            <a:r>
              <a:rPr lang="fr-SN" sz="2400" b="1" dirty="0">
                <a:latin typeface="Arial" panose="020B0604020202020204" pitchFamily="34" charset="0"/>
                <a:cs typeface="Times New Roman" panose="02020603050405020304" pitchFamily="18" charset="0"/>
              </a:rPr>
              <a:t>	II.2. Méthodologie</a:t>
            </a:r>
          </a:p>
        </p:txBody>
      </p:sp>
    </p:spTree>
    <p:custDataLst>
      <p:tags r:id="rId2"/>
    </p:custDataLst>
    <p:extLst>
      <p:ext uri="{BB962C8B-B14F-4D97-AF65-F5344CB8AC3E}">
        <p14:creationId xmlns:p14="http://schemas.microsoft.com/office/powerpoint/2010/main" val="3317922740"/>
      </p:ext>
    </p:extLst>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121303" y="2060848"/>
            <a:ext cx="8901393" cy="6217087"/>
          </a:xfrm>
          <a:prstGeom prst="rect">
            <a:avLst/>
          </a:prstGeom>
          <a:noFill/>
          <a:ln w="9525">
            <a:noFill/>
            <a:miter lim="800000"/>
            <a:headEnd/>
            <a:tailEnd/>
          </a:ln>
        </p:spPr>
        <p:txBody>
          <a:bodyPr wrap="square">
            <a:spAutoFit/>
          </a:bodyPr>
          <a:lstStyle/>
          <a:p>
            <a:pPr marL="342900" lvl="0" indent="-342900">
              <a:buFont typeface="Courier New" panose="02070309020205020404" pitchFamily="49" charset="0"/>
              <a:buChar char="o"/>
            </a:pPr>
            <a:r>
              <a:rPr lang="fr-SN" sz="2000" dirty="0">
                <a:effectLst/>
                <a:latin typeface="Arial" panose="020B0604020202020204" pitchFamily="34" charset="0"/>
                <a:ea typeface="Calibri" panose="020F0502020204030204" pitchFamily="34" charset="0"/>
              </a:rPr>
              <a:t>Pour une meilleure prise en compte des effets de la pandémie sur l’activité économique, les hypothèses suivantes ont été formulées dans l’estimation du PIB  du 2</a:t>
            </a:r>
            <a:r>
              <a:rPr lang="fr-SN" sz="2000" baseline="30000" dirty="0">
                <a:effectLst/>
                <a:latin typeface="Arial" panose="020B0604020202020204" pitchFamily="34" charset="0"/>
                <a:ea typeface="Calibri" panose="020F0502020204030204" pitchFamily="34" charset="0"/>
              </a:rPr>
              <a:t>éme</a:t>
            </a:r>
            <a:r>
              <a:rPr lang="fr-SN" sz="2000" dirty="0">
                <a:effectLst/>
                <a:latin typeface="Arial" panose="020B0604020202020204" pitchFamily="34" charset="0"/>
                <a:ea typeface="Calibri" panose="020F0502020204030204" pitchFamily="34" charset="0"/>
              </a:rPr>
              <a:t> trimestre de 2020.</a:t>
            </a:r>
          </a:p>
          <a:p>
            <a:pPr marL="342900" lvl="0" indent="-342900">
              <a:buFont typeface="Courier New" panose="02070309020205020404" pitchFamily="49" charset="0"/>
              <a:buChar char="o"/>
            </a:pPr>
            <a:endParaRPr lang="fr-SN" sz="2000" dirty="0">
              <a:effectLst/>
              <a:latin typeface="Arial" panose="020B0604020202020204" pitchFamily="34" charset="0"/>
              <a:ea typeface="Calibri" panose="020F0502020204030204" pitchFamily="34" charset="0"/>
            </a:endParaRPr>
          </a:p>
          <a:p>
            <a:pPr marL="342900" indent="-342900">
              <a:buFont typeface="Courier New" panose="02070309020205020404" pitchFamily="49" charset="0"/>
              <a:buChar char="o"/>
            </a:pPr>
            <a:r>
              <a:rPr lang="fr-FR" sz="2000" u="sng" dirty="0">
                <a:solidFill>
                  <a:srgbClr val="000000"/>
                </a:solidFill>
                <a:effectLst/>
                <a:latin typeface="Arial" panose="020B0604020202020204" pitchFamily="34" charset="0"/>
                <a:ea typeface="Calibri" panose="020F0502020204030204" pitchFamily="34" charset="0"/>
              </a:rPr>
              <a:t>Hébergement et restauration</a:t>
            </a:r>
            <a:r>
              <a:rPr lang="fr-FR" sz="2000" dirty="0">
                <a:solidFill>
                  <a:srgbClr val="000000"/>
                </a:solidFill>
                <a:effectLst/>
                <a:latin typeface="Arial" panose="020B0604020202020204" pitchFamily="34" charset="0"/>
                <a:ea typeface="Calibri" panose="020F0502020204030204" pitchFamily="34" charset="0"/>
              </a:rPr>
              <a:t> : l’informel évolue de la même manière que le formel.</a:t>
            </a:r>
            <a:endParaRPr lang="fr-FR" sz="2000" dirty="0">
              <a:solidFill>
                <a:srgbClr val="000000"/>
              </a:solidFill>
              <a:effectLst/>
              <a:latin typeface="Times New Roman" panose="02020603050405020304" pitchFamily="18" charset="0"/>
              <a:ea typeface="Calibri" panose="020F0502020204030204" pitchFamily="34" charset="0"/>
            </a:endParaRPr>
          </a:p>
          <a:p>
            <a:pPr marL="342900" lvl="0" indent="-342900">
              <a:buFont typeface="Courier New" panose="02070309020205020404" pitchFamily="49" charset="0"/>
              <a:buChar char="o"/>
            </a:pPr>
            <a:endParaRPr lang="fr-SN" sz="2000" dirty="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fr-SN" sz="2000" u="sng" dirty="0">
                <a:effectLst/>
                <a:latin typeface="Arial" panose="020B0604020202020204" pitchFamily="34" charset="0"/>
                <a:ea typeface="Calibri" panose="020F0502020204030204" pitchFamily="34" charset="0"/>
              </a:rPr>
              <a:t>Services de transport </a:t>
            </a:r>
            <a:r>
              <a:rPr lang="fr-SN" sz="2000" dirty="0">
                <a:effectLst/>
                <a:latin typeface="Arial" panose="020B0604020202020204" pitchFamily="34" charset="0"/>
                <a:ea typeface="Calibri" panose="020F0502020204030204" pitchFamily="34" charset="0"/>
              </a:rPr>
              <a:t>: l’informel évolue de la même manière que le formel pour les mois d’avril et de mai. Pour le mois de juin, l'évolution de l’informel est estimée à partir du taux de croît de la population.</a:t>
            </a:r>
          </a:p>
          <a:p>
            <a:pPr marL="342900" lvl="0" indent="-342900">
              <a:buFont typeface="Courier New" panose="02070309020205020404" pitchFamily="49" charset="0"/>
              <a:buChar char="o"/>
            </a:pPr>
            <a:endParaRPr lang="fr-SN" sz="2000" dirty="0">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fr-SN" sz="2000" u="sng" dirty="0">
                <a:effectLst/>
                <a:latin typeface="Arial" panose="020B0604020202020204" pitchFamily="34" charset="0"/>
                <a:ea typeface="Calibri" panose="020F0502020204030204" pitchFamily="34" charset="0"/>
              </a:rPr>
              <a:t>Services des APU </a:t>
            </a:r>
            <a:r>
              <a:rPr lang="fr-SN" sz="2000" dirty="0">
                <a:effectLst/>
                <a:latin typeface="Arial" panose="020B0604020202020204" pitchFamily="34" charset="0"/>
                <a:ea typeface="Calibri" panose="020F0502020204030204" pitchFamily="34" charset="0"/>
              </a:rPr>
              <a:t>: au 2</a:t>
            </a:r>
            <a:r>
              <a:rPr lang="fr-SN" sz="2000" baseline="30000" dirty="0">
                <a:effectLst/>
                <a:latin typeface="Arial" panose="020B0604020202020204" pitchFamily="34" charset="0"/>
                <a:ea typeface="Calibri" panose="020F0502020204030204" pitchFamily="34" charset="0"/>
              </a:rPr>
              <a:t>ème</a:t>
            </a:r>
            <a:r>
              <a:rPr lang="fr-SN" sz="2000" dirty="0">
                <a:effectLst/>
                <a:latin typeface="Arial" panose="020B0604020202020204" pitchFamily="34" charset="0"/>
                <a:ea typeface="Calibri" panose="020F0502020204030204" pitchFamily="34" charset="0"/>
              </a:rPr>
              <a:t> trimestre de 2020, les enseignants qui représente 43% de l’effectifs des agents des administration publique n’ont travaillez que cinq (05) jours.</a:t>
            </a:r>
          </a:p>
          <a:p>
            <a:pPr marL="342900" lvl="0" indent="-342900">
              <a:buFont typeface="Courier New" panose="02070309020205020404" pitchFamily="49" charset="0"/>
              <a:buChar char="o"/>
            </a:pPr>
            <a:endParaRPr lang="fr-SN" sz="1800" dirty="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endParaRPr lang="fr-SN" sz="2000" dirty="0">
              <a:latin typeface="Arial" panose="020B0604020202020204" pitchFamily="34" charset="0"/>
            </a:endParaRPr>
          </a:p>
          <a:p>
            <a:pPr marL="342900" indent="-342900">
              <a:buFont typeface="Courier New" panose="02070309020205020404" pitchFamily="49" charset="0"/>
              <a:buChar char="o"/>
            </a:pPr>
            <a:endParaRPr lang="fr-SN" sz="2000" dirty="0">
              <a:latin typeface="Arial" panose="020B0604020202020204" pitchFamily="34" charset="0"/>
            </a:endParaRPr>
          </a:p>
          <a:p>
            <a:pPr marL="342900" indent="-342900">
              <a:buFont typeface="Courier New" panose="02070309020205020404" pitchFamily="49" charset="0"/>
              <a:buChar char="o"/>
            </a:pPr>
            <a:endParaRPr lang="fr-SN" sz="2000" dirty="0">
              <a:solidFill>
                <a:srgbClr val="FF0000"/>
              </a:solidFill>
              <a:latin typeface="Arial" panose="020B0604020202020204" pitchFamily="34" charset="0"/>
            </a:endParaRPr>
          </a:p>
          <a:p>
            <a:pPr marL="342900" indent="-342900">
              <a:buFont typeface="Courier New" panose="02070309020205020404" pitchFamily="49" charset="0"/>
              <a:buChar char="o"/>
            </a:pPr>
            <a:endParaRPr lang="fr-FR" sz="2000" dirty="0">
              <a:solidFill>
                <a:srgbClr val="FF0000"/>
              </a:solidFill>
              <a:latin typeface="Arial" panose="020B0604020202020204" pitchFamily="34" charset="0"/>
            </a:endParaRPr>
          </a:p>
          <a:p>
            <a:pPr marL="342900" lvl="0" indent="-34290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p:txBody>
      </p:sp>
      <p:sp>
        <p:nvSpPr>
          <p:cNvPr id="9" name="Titre 1"/>
          <p:cNvSpPr txBox="1">
            <a:spLocks/>
          </p:cNvSpPr>
          <p:nvPr/>
        </p:nvSpPr>
        <p:spPr>
          <a:xfrm>
            <a:off x="0" y="1071546"/>
            <a:ext cx="9144000" cy="656265"/>
          </a:xfrm>
          <a:prstGeom prst="rect">
            <a:avLst/>
          </a:prstGeom>
          <a:solidFill>
            <a:schemeClr val="accent5">
              <a:lumMod val="20000"/>
              <a:lumOff val="80000"/>
            </a:schemeClr>
          </a:solidFill>
        </p:spPr>
        <p:txBody>
          <a:bodyPr vert="horz" lIns="91440" tIns="45720" rIns="91440" bIns="45720" rtlCol="0" anchor="ctr">
            <a:noAutofit/>
          </a:bodyPr>
          <a:lstStyle/>
          <a:p>
            <a:pPr algn="ctr">
              <a:defRPr/>
            </a:pPr>
            <a:r>
              <a:rPr lang="fr-FR" sz="2400" b="1" dirty="0">
                <a:latin typeface="Arial" pitchFamily="34" charset="0"/>
                <a:cs typeface="Arial" pitchFamily="34" charset="0"/>
              </a:rPr>
              <a:t>II. APPROCHE METHODOLOGIQUE (3/3) </a:t>
            </a:r>
          </a:p>
        </p:txBody>
      </p:sp>
      <p:sp>
        <p:nvSpPr>
          <p:cNvPr id="4" name="ZoneTexte 3"/>
          <p:cNvSpPr txBox="1"/>
          <p:nvPr/>
        </p:nvSpPr>
        <p:spPr>
          <a:xfrm>
            <a:off x="8442684" y="1143036"/>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7</a:t>
            </a:r>
            <a:endParaRPr lang="en-GB" sz="32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 xmlns:a16="http://schemas.microsoft.com/office/drawing/2014/main" id="{55ED70B4-0508-48BB-B72A-55C3C700B9F3}"/>
              </a:ext>
            </a:extLst>
          </p:cNvPr>
          <p:cNvSpPr txBox="1">
            <a:spLocks noChangeArrowheads="1"/>
          </p:cNvSpPr>
          <p:nvPr/>
        </p:nvSpPr>
        <p:spPr bwMode="auto">
          <a:xfrm>
            <a:off x="-5704" y="1599246"/>
            <a:ext cx="9144000" cy="458780"/>
          </a:xfrm>
          <a:prstGeom prst="rect">
            <a:avLst/>
          </a:prstGeom>
          <a:solidFill>
            <a:schemeClr val="accent6">
              <a:lumMod val="20000"/>
              <a:lumOff val="80000"/>
            </a:schemeClr>
          </a:solidFill>
          <a:ln w="9525">
            <a:noFill/>
            <a:miter lim="800000"/>
            <a:headEnd/>
            <a:tailEnd/>
          </a:ln>
        </p:spPr>
        <p:txBody>
          <a:bodyPr wrap="square">
            <a:spAutoFit/>
          </a:bodyPr>
          <a:lstStyle/>
          <a:p>
            <a:pPr indent="449580">
              <a:lnSpc>
                <a:spcPct val="107000"/>
              </a:lnSpc>
              <a:spcBef>
                <a:spcPts val="1200"/>
              </a:spcBef>
              <a:spcAft>
                <a:spcPts val="1200"/>
              </a:spcAft>
            </a:pPr>
            <a:r>
              <a:rPr lang="fr-SN" sz="2400" b="1" dirty="0">
                <a:effectLst/>
                <a:latin typeface="Arial" panose="020B0604020202020204" pitchFamily="34" charset="0"/>
                <a:ea typeface="Times New Roman" panose="02020603050405020304" pitchFamily="18" charset="0"/>
                <a:cs typeface="Times New Roman" panose="02020603050405020304" pitchFamily="18" charset="0"/>
              </a:rPr>
              <a:t>II.3. Hypothèses formulées</a:t>
            </a:r>
            <a:endParaRPr lang="fr-FR" sz="2000" b="1" dirty="0">
              <a:latin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70386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a:spLocks noChangeArrowheads="1"/>
          </p:cNvSpPr>
          <p:nvPr/>
        </p:nvSpPr>
        <p:spPr bwMode="auto">
          <a:xfrm>
            <a:off x="0" y="1955306"/>
            <a:ext cx="9000492" cy="5494325"/>
          </a:xfrm>
          <a:prstGeom prst="rect">
            <a:avLst/>
          </a:prstGeom>
          <a:noFill/>
          <a:ln w="9525">
            <a:noFill/>
            <a:miter lim="800000"/>
            <a:headEnd/>
            <a:tailEnd/>
          </a:ln>
        </p:spPr>
        <p:txBody>
          <a:bodyPr wrap="square">
            <a:spAutoFit/>
          </a:bodyPr>
          <a:lstStyle/>
          <a:p>
            <a:pPr marL="134938" indent="-342900" algn="just">
              <a:lnSpc>
                <a:spcPct val="150000"/>
              </a:lnSpc>
              <a:buFont typeface="Wingdings" panose="05000000000000000000" pitchFamily="2" charset="2"/>
              <a:buChar char="q"/>
              <a:defRPr/>
            </a:pPr>
            <a:r>
              <a:rPr lang="fr-FR" sz="2000" dirty="0">
                <a:latin typeface="Arial" panose="020B0604020202020204" pitchFamily="34" charset="0"/>
              </a:rPr>
              <a:t>Une baisse de 2,5% du PIB </a:t>
            </a:r>
            <a:r>
              <a:rPr lang="fr-SN" sz="2000" dirty="0">
                <a:latin typeface="Arial" panose="020B0604020202020204" pitchFamily="34" charset="0"/>
              </a:rPr>
              <a:t>par rapport au premier trimestre de 2020.</a:t>
            </a:r>
          </a:p>
          <a:p>
            <a:pPr marL="134938" indent="-342900" algn="just">
              <a:lnSpc>
                <a:spcPct val="150000"/>
              </a:lnSpc>
              <a:buFont typeface="Wingdings" panose="05000000000000000000" pitchFamily="2" charset="2"/>
              <a:buChar char="q"/>
              <a:defRPr/>
            </a:pPr>
            <a:r>
              <a:rPr lang="fr-SN" sz="2000" dirty="0">
                <a:latin typeface="Arial" panose="020B0604020202020204" pitchFamily="34" charset="0"/>
              </a:rPr>
              <a:t>Un fléchissement de la valeur ajoutée du secteur tertiaire de 2,6% imputable à une baisse d’activité dans les sous-secteurs de:</a:t>
            </a:r>
          </a:p>
          <a:p>
            <a:pPr algn="just">
              <a:lnSpc>
                <a:spcPct val="150000"/>
              </a:lnSpc>
              <a:defRPr/>
            </a:pPr>
            <a:r>
              <a:rPr lang="fr-SN" sz="2000" dirty="0">
                <a:latin typeface="Arial" panose="020B0604020202020204" pitchFamily="34" charset="0"/>
              </a:rPr>
              <a:t>        </a:t>
            </a:r>
            <a:r>
              <a:rPr lang="fr-SN" dirty="0">
                <a:latin typeface="Arial" panose="020B0604020202020204" pitchFamily="34" charset="0"/>
              </a:rPr>
              <a:t>- </a:t>
            </a:r>
            <a:r>
              <a:rPr lang="fr-SN" dirty="0">
                <a:effectLst/>
                <a:latin typeface="Arial" panose="020B0604020202020204" pitchFamily="34" charset="0"/>
                <a:ea typeface="Calibri" panose="020F0502020204030204" pitchFamily="34" charset="0"/>
              </a:rPr>
              <a:t>l’hébergement et la restauration (-17,7%);</a:t>
            </a:r>
          </a:p>
          <a:p>
            <a:pPr algn="just">
              <a:lnSpc>
                <a:spcPct val="150000"/>
              </a:lnSpc>
              <a:defRPr/>
            </a:pPr>
            <a:r>
              <a:rPr lang="fr-SN" dirty="0">
                <a:latin typeface="Arial" panose="020B0604020202020204" pitchFamily="34" charset="0"/>
                <a:ea typeface="Calibri" panose="020F0502020204030204" pitchFamily="34" charset="0"/>
              </a:rPr>
              <a:t>         - </a:t>
            </a:r>
            <a:r>
              <a:rPr lang="fr-SN" dirty="0">
                <a:effectLst/>
                <a:latin typeface="Arial" panose="020B0604020202020204" pitchFamily="34" charset="0"/>
                <a:ea typeface="Calibri" panose="020F0502020204030204" pitchFamily="34" charset="0"/>
              </a:rPr>
              <a:t>des services du transport (-11,9%);</a:t>
            </a:r>
          </a:p>
          <a:p>
            <a:pPr algn="just">
              <a:lnSpc>
                <a:spcPct val="150000"/>
              </a:lnSpc>
              <a:defRPr/>
            </a:pPr>
            <a:r>
              <a:rPr lang="fr-SN" dirty="0">
                <a:latin typeface="Arial" panose="020B0604020202020204" pitchFamily="34" charset="0"/>
                <a:ea typeface="Calibri" panose="020F0502020204030204" pitchFamily="34" charset="0"/>
              </a:rPr>
              <a:t>         -</a:t>
            </a:r>
            <a:r>
              <a:rPr lang="fr-SN" dirty="0">
                <a:effectLst/>
                <a:latin typeface="Arial" panose="020B0604020202020204" pitchFamily="34" charset="0"/>
                <a:ea typeface="Calibri" panose="020F0502020204030204" pitchFamily="34" charset="0"/>
              </a:rPr>
              <a:t> de l’information et de la communication (-5,5%);</a:t>
            </a:r>
          </a:p>
          <a:p>
            <a:pPr algn="just">
              <a:lnSpc>
                <a:spcPct val="150000"/>
              </a:lnSpc>
              <a:defRPr/>
            </a:pPr>
            <a:r>
              <a:rPr lang="fr-SN" dirty="0">
                <a:latin typeface="Arial" panose="020B0604020202020204" pitchFamily="34" charset="0"/>
                <a:ea typeface="Calibri" panose="020F0502020204030204" pitchFamily="34" charset="0"/>
              </a:rPr>
              <a:t>         - </a:t>
            </a:r>
            <a:r>
              <a:rPr lang="fr-SN" dirty="0">
                <a:effectLst/>
                <a:latin typeface="Arial" panose="020B0604020202020204" pitchFamily="34" charset="0"/>
                <a:ea typeface="Calibri" panose="020F0502020204030204" pitchFamily="34" charset="0"/>
              </a:rPr>
              <a:t>des administrations publiques (-1,5%).</a:t>
            </a:r>
          </a:p>
          <a:p>
            <a:pPr marL="342900" indent="-342900" algn="just">
              <a:lnSpc>
                <a:spcPct val="150000"/>
              </a:lnSpc>
              <a:buFont typeface="Wingdings" panose="05000000000000000000" pitchFamily="2" charset="2"/>
              <a:buChar char="q"/>
              <a:defRPr/>
            </a:pPr>
            <a:r>
              <a:rPr lang="fr-SN" sz="2000" dirty="0">
                <a:latin typeface="Arial" panose="020B0604020202020204" pitchFamily="34" charset="0"/>
              </a:rPr>
              <a:t>La pandémie serait également à l’origine d’une perte (en glissement annuel) de </a:t>
            </a:r>
          </a:p>
          <a:p>
            <a:pPr marL="342900" indent="-342900" algn="just">
              <a:lnSpc>
                <a:spcPct val="150000"/>
              </a:lnSpc>
              <a:buFont typeface="Wingdings" panose="05000000000000000000" pitchFamily="2" charset="2"/>
              <a:buChar char="q"/>
              <a:defRPr/>
            </a:pPr>
            <a:r>
              <a:rPr lang="fr-SN" sz="2000" dirty="0">
                <a:latin typeface="Arial" panose="020B0604020202020204" pitchFamily="34" charset="0"/>
              </a:rPr>
              <a:t>     </a:t>
            </a:r>
            <a:r>
              <a:rPr lang="fr-SN" dirty="0">
                <a:latin typeface="Arial" panose="020B0604020202020204" pitchFamily="34" charset="0"/>
              </a:rPr>
              <a:t>- 15,5 points de pourcentage dans le secteur des transports</a:t>
            </a:r>
          </a:p>
          <a:p>
            <a:pPr marL="342900" indent="-342900" algn="just">
              <a:lnSpc>
                <a:spcPct val="150000"/>
              </a:lnSpc>
              <a:buFont typeface="Wingdings" panose="05000000000000000000" pitchFamily="2" charset="2"/>
              <a:buChar char="q"/>
              <a:defRPr/>
            </a:pPr>
            <a:r>
              <a:rPr lang="fr-SN" dirty="0">
                <a:latin typeface="Arial" panose="020B0604020202020204" pitchFamily="34" charset="0"/>
              </a:rPr>
              <a:t>     - 29,9 points de pourcentages dans l’hébergement et la restauration;</a:t>
            </a:r>
          </a:p>
          <a:p>
            <a:pPr marL="134938" indent="-342900" algn="just">
              <a:lnSpc>
                <a:spcPct val="150000"/>
              </a:lnSpc>
              <a:buFont typeface="Wingdings" panose="05000000000000000000" pitchFamily="2" charset="2"/>
              <a:buChar char="q"/>
              <a:defRPr/>
            </a:pPr>
            <a:endParaRPr lang="fr-FR" sz="1600" dirty="0">
              <a:latin typeface="Arial" panose="020B0604020202020204" pitchFamily="34" charset="0"/>
              <a:cs typeface="Arial" panose="020B0604020202020204" pitchFamily="34" charset="0"/>
            </a:endParaRPr>
          </a:p>
        </p:txBody>
      </p:sp>
      <p:sp>
        <p:nvSpPr>
          <p:cNvPr id="12" name="ZoneTexte 11"/>
          <p:cNvSpPr txBox="1">
            <a:spLocks noChangeArrowheads="1"/>
          </p:cNvSpPr>
          <p:nvPr/>
        </p:nvSpPr>
        <p:spPr bwMode="auto">
          <a:xfrm>
            <a:off x="29096" y="1537808"/>
            <a:ext cx="9144000" cy="458780"/>
          </a:xfrm>
          <a:prstGeom prst="rect">
            <a:avLst/>
          </a:prstGeom>
          <a:solidFill>
            <a:schemeClr val="accent6">
              <a:lumMod val="20000"/>
              <a:lumOff val="80000"/>
            </a:schemeClr>
          </a:solidFill>
          <a:ln w="9525">
            <a:noFill/>
            <a:miter lim="800000"/>
            <a:headEnd/>
            <a:tailEnd/>
          </a:ln>
        </p:spPr>
        <p:txBody>
          <a:bodyPr wrap="square">
            <a:spAutoFit/>
          </a:bodyPr>
          <a:lstStyle/>
          <a:p>
            <a:pPr algn="just">
              <a:lnSpc>
                <a:spcPct val="107000"/>
              </a:lnSpc>
              <a:spcBef>
                <a:spcPts val="1200"/>
              </a:spcBef>
              <a:spcAft>
                <a:spcPts val="1200"/>
              </a:spcAft>
            </a:pPr>
            <a:r>
              <a:rPr lang="fr-FR" sz="2400" b="1" i="1" dirty="0">
                <a:solidFill>
                  <a:schemeClr val="tx2">
                    <a:lumMod val="75000"/>
                  </a:schemeClr>
                </a:solidFill>
                <a:latin typeface="Arial" pitchFamily="34" charset="0"/>
                <a:cs typeface="Arial" pitchFamily="34" charset="0"/>
              </a:rPr>
              <a:t>	</a:t>
            </a:r>
            <a:r>
              <a:rPr lang="fr-FR" sz="2400" b="1" dirty="0">
                <a:solidFill>
                  <a:schemeClr val="tx2">
                    <a:lumMod val="75000"/>
                  </a:schemeClr>
                </a:solidFill>
                <a:latin typeface="Arial" pitchFamily="34" charset="0"/>
                <a:cs typeface="Arial" pitchFamily="34" charset="0"/>
              </a:rPr>
              <a:t>I</a:t>
            </a:r>
            <a:r>
              <a:rPr lang="fr-SN" sz="2400" b="1" dirty="0">
                <a:solidFill>
                  <a:schemeClr val="tx2">
                    <a:lumMod val="75000"/>
                  </a:schemeClr>
                </a:solidFill>
                <a:latin typeface="Arial" pitchFamily="34" charset="0"/>
                <a:cs typeface="Arial" pitchFamily="34" charset="0"/>
              </a:rPr>
              <a:t>II.1. Résultats</a:t>
            </a:r>
            <a:endParaRPr lang="fr-FR" sz="2400" b="1" dirty="0">
              <a:solidFill>
                <a:schemeClr val="tx2">
                  <a:lumMod val="75000"/>
                </a:schemeClr>
              </a:solidFill>
              <a:latin typeface="Arial" pitchFamily="34" charset="0"/>
              <a:cs typeface="Arial" pitchFamily="34" charset="0"/>
            </a:endParaRPr>
          </a:p>
        </p:txBody>
      </p:sp>
      <p:sp>
        <p:nvSpPr>
          <p:cNvPr id="9" name="Titre 1"/>
          <p:cNvSpPr txBox="1">
            <a:spLocks/>
          </p:cNvSpPr>
          <p:nvPr/>
        </p:nvSpPr>
        <p:spPr>
          <a:xfrm>
            <a:off x="28724" y="1006560"/>
            <a:ext cx="9144000" cy="531248"/>
          </a:xfrm>
          <a:prstGeom prst="rect">
            <a:avLst/>
          </a:prstGeom>
          <a:solidFill>
            <a:schemeClr val="accent5">
              <a:lumMod val="20000"/>
              <a:lumOff val="80000"/>
            </a:schemeClr>
          </a:solidFill>
        </p:spPr>
        <p:txBody>
          <a:bodyPr vert="horz" lIns="91440" tIns="45720" rIns="91440" bIns="45720" rtlCol="0" anchor="ctr">
            <a:noAutofit/>
          </a:bodyPr>
          <a:lstStyle/>
          <a:p>
            <a:pPr marL="0" lvl="1" algn="ctr">
              <a:defRPr/>
            </a:pPr>
            <a:r>
              <a:rPr lang="fr-SN" sz="2400" b="1" dirty="0">
                <a:solidFill>
                  <a:schemeClr val="tx2">
                    <a:lumMod val="75000"/>
                  </a:schemeClr>
                </a:solidFill>
                <a:latin typeface="Arial" pitchFamily="34" charset="0"/>
                <a:cs typeface="Arial" pitchFamily="34" charset="0"/>
              </a:rPr>
              <a:t>III. RÉSULTATS ET LIMITES</a:t>
            </a:r>
            <a:endParaRPr lang="fr-FR" sz="2400" b="1" dirty="0">
              <a:solidFill>
                <a:schemeClr val="tx2">
                  <a:lumMod val="75000"/>
                </a:schemeClr>
              </a:solidFill>
              <a:latin typeface="Arial" pitchFamily="34" charset="0"/>
              <a:cs typeface="Arial" pitchFamily="34" charset="0"/>
            </a:endParaRPr>
          </a:p>
        </p:txBody>
      </p:sp>
      <p:sp>
        <p:nvSpPr>
          <p:cNvPr id="7" name="ZoneTexte 6"/>
          <p:cNvSpPr txBox="1"/>
          <p:nvPr/>
        </p:nvSpPr>
        <p:spPr>
          <a:xfrm>
            <a:off x="8451311" y="1066777"/>
            <a:ext cx="539552" cy="584775"/>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8</a:t>
            </a:r>
            <a:endParaRPr lang="en-GB"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572840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8.8|11.7|7"/>
</p:tagLst>
</file>

<file path=ppt/tags/tag10.xml><?xml version="1.0" encoding="utf-8"?>
<p:tagLst xmlns:a="http://schemas.openxmlformats.org/drawingml/2006/main" xmlns:r="http://schemas.openxmlformats.org/officeDocument/2006/relationships" xmlns:p="http://schemas.openxmlformats.org/presentationml/2006/main">
  <p:tag name="TIMING" val="|18.8|11.7|7"/>
</p:tagLst>
</file>

<file path=ppt/tags/tag2.xml><?xml version="1.0" encoding="utf-8"?>
<p:tagLst xmlns:a="http://schemas.openxmlformats.org/drawingml/2006/main" xmlns:r="http://schemas.openxmlformats.org/officeDocument/2006/relationships" xmlns:p="http://schemas.openxmlformats.org/presentationml/2006/main">
  <p:tag name="TIMING" val="|18.8|11.7|7"/>
</p:tagLst>
</file>

<file path=ppt/tags/tag3.xml><?xml version="1.0" encoding="utf-8"?>
<p:tagLst xmlns:a="http://schemas.openxmlformats.org/drawingml/2006/main" xmlns:r="http://schemas.openxmlformats.org/officeDocument/2006/relationships" xmlns:p="http://schemas.openxmlformats.org/presentationml/2006/main">
  <p:tag name="TIMING" val="|18.8|11.7|7"/>
</p:tagLst>
</file>

<file path=ppt/tags/tag4.xml><?xml version="1.0" encoding="utf-8"?>
<p:tagLst xmlns:a="http://schemas.openxmlformats.org/drawingml/2006/main" xmlns:r="http://schemas.openxmlformats.org/officeDocument/2006/relationships" xmlns:p="http://schemas.openxmlformats.org/presentationml/2006/main">
  <p:tag name="TIMING" val="|18.8|11.7|7"/>
</p:tagLst>
</file>

<file path=ppt/tags/tag5.xml><?xml version="1.0" encoding="utf-8"?>
<p:tagLst xmlns:a="http://schemas.openxmlformats.org/drawingml/2006/main" xmlns:r="http://schemas.openxmlformats.org/officeDocument/2006/relationships" xmlns:p="http://schemas.openxmlformats.org/presentationml/2006/main">
  <p:tag name="TIMING" val="|18.8|11.7|7"/>
</p:tagLst>
</file>

<file path=ppt/tags/tag6.xml><?xml version="1.0" encoding="utf-8"?>
<p:tagLst xmlns:a="http://schemas.openxmlformats.org/drawingml/2006/main" xmlns:r="http://schemas.openxmlformats.org/officeDocument/2006/relationships" xmlns:p="http://schemas.openxmlformats.org/presentationml/2006/main">
  <p:tag name="TIMING" val="|18.8|11.7|7"/>
</p:tagLst>
</file>

<file path=ppt/tags/tag7.xml><?xml version="1.0" encoding="utf-8"?>
<p:tagLst xmlns:a="http://schemas.openxmlformats.org/drawingml/2006/main" xmlns:r="http://schemas.openxmlformats.org/officeDocument/2006/relationships" xmlns:p="http://schemas.openxmlformats.org/presentationml/2006/main">
  <p:tag name="TIMING" val="|18.8|11.7|7"/>
</p:tagLst>
</file>

<file path=ppt/tags/tag8.xml><?xml version="1.0" encoding="utf-8"?>
<p:tagLst xmlns:a="http://schemas.openxmlformats.org/drawingml/2006/main" xmlns:r="http://schemas.openxmlformats.org/officeDocument/2006/relationships" xmlns:p="http://schemas.openxmlformats.org/presentationml/2006/main">
  <p:tag name="TIMING" val="|18.8|11.7|7"/>
</p:tagLst>
</file>

<file path=ppt/tags/tag9.xml><?xml version="1.0" encoding="utf-8"?>
<p:tagLst xmlns:a="http://schemas.openxmlformats.org/drawingml/2006/main" xmlns:r="http://schemas.openxmlformats.org/officeDocument/2006/relationships" xmlns:p="http://schemas.openxmlformats.org/presentationml/2006/main">
  <p:tag name="TIMING" val="|18.8|11.7|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18007</TotalTime>
  <Words>860</Words>
  <Application>Microsoft Office PowerPoint</Application>
  <PresentationFormat>Affichage à l'écran (4:3)</PresentationFormat>
  <Paragraphs>110</Paragraphs>
  <Slides>12</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Aharoni</vt:lpstr>
      <vt:lpstr>Arial</vt:lpstr>
      <vt:lpstr>Calibri</vt:lpstr>
      <vt:lpstr>Courier New</vt:lpstr>
      <vt:lpstr>Engravers MT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l’organigramme et des missions</dc:title>
  <dc:creator>emgueye</dc:creator>
  <cp:lastModifiedBy>USER</cp:lastModifiedBy>
  <cp:revision>813</cp:revision>
  <dcterms:created xsi:type="dcterms:W3CDTF">2015-02-24T16:48:01Z</dcterms:created>
  <dcterms:modified xsi:type="dcterms:W3CDTF">2021-02-02T15:48:30Z</dcterms:modified>
</cp:coreProperties>
</file>