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5" r:id="rId4"/>
    <p:sldId id="304" r:id="rId5"/>
    <p:sldId id="266" r:id="rId6"/>
    <p:sldId id="305" r:id="rId7"/>
    <p:sldId id="268" r:id="rId8"/>
    <p:sldId id="269" r:id="rId9"/>
    <p:sldId id="274" r:id="rId10"/>
    <p:sldId id="261" r:id="rId11"/>
    <p:sldId id="263" r:id="rId12"/>
    <p:sldId id="264" r:id="rId13"/>
    <p:sldId id="295" r:id="rId14"/>
    <p:sldId id="298" r:id="rId15"/>
    <p:sldId id="294" r:id="rId16"/>
    <p:sldId id="299" r:id="rId17"/>
    <p:sldId id="302" r:id="rId18"/>
    <p:sldId id="303" r:id="rId19"/>
    <p:sldId id="300" r:id="rId20"/>
    <p:sldId id="262" r:id="rId21"/>
    <p:sldId id="301" r:id="rId22"/>
    <p:sldId id="293" r:id="rId23"/>
    <p:sldId id="273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528" autoAdjust="0"/>
    <p:restoredTop sz="86235" autoAdjust="0"/>
  </p:normalViewPr>
  <p:slideViewPr>
    <p:cSldViewPr snapToGrid="0">
      <p:cViewPr varScale="1">
        <p:scale>
          <a:sx n="57" d="100"/>
          <a:sy n="57" d="100"/>
        </p:scale>
        <p:origin x="232" y="48"/>
      </p:cViewPr>
      <p:guideLst/>
    </p:cSldViewPr>
  </p:slideViewPr>
  <p:outlineViewPr>
    <p:cViewPr>
      <p:scale>
        <a:sx n="33" d="100"/>
        <a:sy n="33" d="100"/>
      </p:scale>
      <p:origin x="0" y="-205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B1CF3-9D6B-4A5D-B574-7B3C6F9AA7A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1FC259-D423-442E-BD71-1CC1DFFBDF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825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1FC259-D423-442E-BD71-1CC1DFFBDFD6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949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426BB4-C126-4CAD-89F0-3F28E1501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E5BD371-408C-4479-8AD8-A66D759F9A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E87311-179E-48C0-9FD3-5DC851436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EF0362-8BD2-4606-A7BC-C3D5E4517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E30B9F-4BE1-4726-871B-2F108B460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515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8FA5AB-5817-4A6B-8FA2-DB457E27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60ACF6B-9BF9-4EDB-82D0-6F827511D9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88D616-A5AE-42E4-A29C-5E5ADA23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95FA2D-197E-4D19-88C5-A0E101753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90A01BF-D861-47F2-A3DB-B9C88C98C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84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60DDFEA-C36A-4948-BEBB-DEFE751139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3E861EA-EA94-4B85-A80A-18F891DCA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5D02F0-80F4-4656-B10E-7420C0860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54C4FB-A847-461C-920D-6D0D44A68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6A2C2B-90D1-4122-9D74-95E8F6C2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75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E1DD31-DFBF-42A2-8167-6800A3754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62B76D-A594-4FFA-9733-548B1F72E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D22C48-715D-4382-8C5B-4769078FC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DBD2F4-5FCC-4CD4-86DE-6A27446C1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553156-5E5F-4E41-A9CF-0CA7FAFE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90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EB7AA1-632A-4353-A321-883F85219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55405E9-4EBD-43D0-9D45-8ACE27BE3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B404A8-1F0A-4D1E-BFE9-76641821D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4E1090-A1C6-4064-8BF3-171E2ADE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04FCE6-3B50-4BF9-AA3B-D45C3E22F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96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6434F6-C380-4175-8DB9-F155B9E05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B3739A2-C971-469C-B3EA-F870F47A80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5C23927-44CE-4C9B-A9E4-43B72B304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6979D4-F578-419D-B83D-1899FDD05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E2336C-3AEA-4D32-AA85-375CE5183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B90A321-7500-4B78-977B-2A88DB7B3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59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0E51E-320A-4E55-BB1C-B7E3F97D7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0AF2840-0E2E-4C38-85D0-034C908DD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A786AC-3E78-41B1-B5A4-EF70A17D6C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49DCAAD-F5FC-47A6-99C8-FCACB8C08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1BAFCA-A7AE-4D59-B788-9EC0EBBECE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7340629-FB12-4E0A-8997-A689D6844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188722-3460-4735-8006-EBB3DEC5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2A81E2C-FF98-4008-943D-B9E4C6FBD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2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9F85C9-7141-4E14-8843-276AAFA27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7637F1-F21C-4C7E-B2B4-30BE49033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7B6C510-44E8-4493-8328-AE2F1C4E2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18902F8-B898-4717-A7A6-A69035A07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95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F537D3E-2183-4DC2-BBD6-48179799A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D238C2F-73D0-4DF9-8735-9FECFF2AC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C0163E1-5A9A-4688-9CBB-45B1DDC4E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701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C287C1-8A4C-4722-852A-D69D1DF45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232E09-AA33-4C45-86A8-19241B8F8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E39E21-38F4-4E07-A37E-E9A36A505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B582652-F67F-4240-BE43-6C7BE3081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5A8A00-6D5E-44DA-9D6E-FDDCBF35E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757CF79-34CA-4C07-9C0E-22F2FA05E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715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9911FF-909B-400F-8DB9-BFE26DD1F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725A3E3-F552-4709-ABE0-2BF669C65B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2776D17-65FD-47A8-B4B2-E17783268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47F355-61F9-44FD-BAC6-DEAEBBC66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FB847B-88CF-40B9-A012-68EA0C467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2B7DAC-D101-4F4E-80F2-6B8AEB2DC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1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64C3FEB-0116-4D37-B8E4-84E5A8AD5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1C4C9C-3E2C-4CA9-87B4-67F618074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4D6292-CF1C-4D1D-8630-7EF3A20339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8E0E-44A1-49FF-8A3F-C0B6145E868D}" type="datetimeFigureOut">
              <a:rPr lang="fr-FR" smtClean="0"/>
              <a:t>29/01/2021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7A3147-4130-48D7-BF4F-530E36244C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F5B6DB-4BB9-48EC-9CED-7B24D507AE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FA83D-7BA0-465F-BC8E-844E5FEB7C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0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7FEFD-2527-4475-8A57-C33995BDA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4790" y="1624168"/>
            <a:ext cx="9144000" cy="2387600"/>
          </a:xfrm>
        </p:spPr>
        <p:txBody>
          <a:bodyPr/>
          <a:lstStyle/>
          <a:p>
            <a:r>
              <a:rPr lang="fr-FR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Modélisation macroéconomique et Comptabilité Nationale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03151F-5612-472B-B1B7-FEC4DE2B85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4790" y="4393775"/>
            <a:ext cx="8266771" cy="590820"/>
          </a:xfrm>
        </p:spPr>
        <p:txBody>
          <a:bodyPr>
            <a:normAutofit/>
          </a:bodyPr>
          <a:lstStyle/>
          <a:p>
            <a:r>
              <a:rPr lang="fr-FR" sz="3600" dirty="0"/>
              <a:t>Jean Louis Brillet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EE0A6D7-6F4C-44F2-A20D-9E72FD261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9590" y="5677793"/>
            <a:ext cx="7751957" cy="590820"/>
          </a:xfrm>
        </p:spPr>
        <p:txBody>
          <a:bodyPr/>
          <a:lstStyle/>
          <a:p>
            <a:r>
              <a:rPr lang="fr-FR" sz="2000" dirty="0"/>
              <a:t>La comptabilité nationale et ses implications dans la vie publique </a:t>
            </a:r>
          </a:p>
          <a:p>
            <a:r>
              <a:rPr lang="fr-FR" sz="2000" dirty="0" err="1"/>
              <a:t>Afristat</a:t>
            </a:r>
            <a:r>
              <a:rPr lang="fr-FR" sz="2000" dirty="0"/>
              <a:t>, 3-4 février 2021</a:t>
            </a:r>
          </a:p>
        </p:txBody>
      </p:sp>
    </p:spTree>
    <p:extLst>
      <p:ext uri="{BB962C8B-B14F-4D97-AF65-F5344CB8AC3E}">
        <p14:creationId xmlns:p14="http://schemas.microsoft.com/office/powerpoint/2010/main" val="1881247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58E373-F0CE-45BF-B5ED-7FADFAA8E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Les modèles quasi - comptables 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076AC1-E6C3-4D87-9F0B-CEA8687D6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3200" dirty="0"/>
              <a:t>Les modèles quasi-comptables</a:t>
            </a:r>
          </a:p>
          <a:p>
            <a:pPr lvl="1"/>
            <a:r>
              <a:rPr lang="fr-FR" sz="2800" dirty="0"/>
              <a:t>Respectent les principes comptables</a:t>
            </a:r>
          </a:p>
          <a:p>
            <a:pPr lvl="1"/>
            <a:r>
              <a:rPr lang="fr-FR" sz="2800" dirty="0"/>
              <a:t>Comportements simples ou calibrés</a:t>
            </a:r>
          </a:p>
          <a:p>
            <a:pPr lvl="1"/>
            <a:r>
              <a:rPr lang="fr-FR" sz="2800" dirty="0"/>
              <a:t>Plus ou moins</a:t>
            </a:r>
          </a:p>
          <a:p>
            <a:pPr lvl="1"/>
            <a:r>
              <a:rPr lang="fr-FR" sz="2800" dirty="0"/>
              <a:t>Problèmes de valorisations</a:t>
            </a:r>
          </a:p>
          <a:p>
            <a:r>
              <a:rPr lang="fr-FR" sz="3200" dirty="0"/>
              <a:t>Utiles pour les études sectorielles</a:t>
            </a:r>
          </a:p>
          <a:p>
            <a:r>
              <a:rPr lang="fr-FR" sz="3200" dirty="0"/>
              <a:t>Pas d’estimations possibles</a:t>
            </a:r>
          </a:p>
          <a:p>
            <a:pPr lvl="1"/>
            <a:r>
              <a:rPr lang="fr-FR" sz="2800" dirty="0"/>
              <a:t>Donc séries courtes</a:t>
            </a:r>
          </a:p>
          <a:p>
            <a:r>
              <a:rPr lang="fr-FR" sz="3200" dirty="0"/>
              <a:t>Liens possibles avec les modèles économétriques</a:t>
            </a:r>
          </a:p>
        </p:txBody>
      </p:sp>
    </p:spTree>
    <p:extLst>
      <p:ext uri="{BB962C8B-B14F-4D97-AF65-F5344CB8AC3E}">
        <p14:creationId xmlns:p14="http://schemas.microsoft.com/office/powerpoint/2010/main" val="2922055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58E373-F0CE-45BF-B5ED-7FADFAA8E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335" y="838851"/>
            <a:ext cx="10515600" cy="1325563"/>
          </a:xfrm>
        </p:spPr>
        <p:txBody>
          <a:bodyPr/>
          <a:lstStyle/>
          <a:p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La cohérence comptable globale : le TEE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076AC1-E6C3-4D87-9F0B-CEA8687D6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Lignes x colonnes équilibrées</a:t>
            </a:r>
          </a:p>
          <a:p>
            <a:pPr lvl="1"/>
            <a:r>
              <a:rPr lang="fr-FR" dirty="0"/>
              <a:t>Les agents</a:t>
            </a:r>
          </a:p>
          <a:p>
            <a:pPr lvl="1"/>
            <a:r>
              <a:rPr lang="fr-FR" dirty="0"/>
              <a:t>Les opérations</a:t>
            </a:r>
          </a:p>
          <a:p>
            <a:pPr lvl="1"/>
            <a:r>
              <a:rPr lang="fr-FR" dirty="0"/>
              <a:t>Toutes les opérations y compris les plus faibles</a:t>
            </a:r>
          </a:p>
          <a:p>
            <a:r>
              <a:rPr lang="fr-FR" dirty="0"/>
              <a:t>En volume et en valeurs</a:t>
            </a:r>
          </a:p>
          <a:p>
            <a:pPr lvl="1"/>
            <a:r>
              <a:rPr lang="fr-FR" dirty="0"/>
              <a:t>Les prix chaînés</a:t>
            </a:r>
          </a:p>
          <a:p>
            <a:pPr lvl="1"/>
            <a:r>
              <a:rPr lang="fr-FR" dirty="0"/>
              <a:t>Problème d’équilibrage</a:t>
            </a:r>
          </a:p>
          <a:p>
            <a:pPr lvl="1"/>
            <a:r>
              <a:rPr lang="fr-FR" dirty="0"/>
              <a:t>Aux prix de l’année précédente</a:t>
            </a:r>
          </a:p>
          <a:p>
            <a:r>
              <a:rPr lang="fr-FR" dirty="0"/>
              <a:t>Manque : Capital et effectifs employés</a:t>
            </a:r>
          </a:p>
          <a:p>
            <a:pPr lvl="1"/>
            <a:r>
              <a:rPr lang="fr-FR" dirty="0"/>
              <a:t>Séparations</a:t>
            </a:r>
          </a:p>
        </p:txBody>
      </p:sp>
    </p:spTree>
    <p:extLst>
      <p:ext uri="{BB962C8B-B14F-4D97-AF65-F5344CB8AC3E}">
        <p14:creationId xmlns:p14="http://schemas.microsoft.com/office/powerpoint/2010/main" val="1248073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58E373-F0CE-45BF-B5ED-7FADFAA8E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 Tableau des Opérations Financières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076AC1-E6C3-4D87-9F0B-CEA8687D6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Les modèles Stock-Flux Cohérents</a:t>
            </a:r>
          </a:p>
          <a:p>
            <a:pPr lvl="1"/>
            <a:r>
              <a:rPr lang="fr-FR" dirty="0"/>
              <a:t>Monnaie </a:t>
            </a:r>
          </a:p>
          <a:p>
            <a:pPr lvl="1"/>
            <a:r>
              <a:rPr lang="fr-FR" dirty="0"/>
              <a:t>Prêts en monnaie locale et étrangère</a:t>
            </a:r>
          </a:p>
          <a:p>
            <a:pPr lvl="1"/>
            <a:r>
              <a:rPr lang="fr-FR" dirty="0"/>
              <a:t>Dépôts en monnaie locale et étrangère</a:t>
            </a:r>
          </a:p>
          <a:p>
            <a:pPr lvl="1"/>
            <a:r>
              <a:rPr lang="fr-FR" dirty="0"/>
              <a:t>Actions</a:t>
            </a:r>
          </a:p>
          <a:p>
            <a:pPr lvl="1"/>
            <a:r>
              <a:rPr lang="fr-FR" dirty="0"/>
              <a:t>Bons du Trésor et obligations</a:t>
            </a:r>
          </a:p>
          <a:p>
            <a:r>
              <a:rPr lang="fr-FR" dirty="0"/>
              <a:t>Les 6 agents sont indispensables (Banque Centrale)</a:t>
            </a:r>
          </a:p>
          <a:p>
            <a:r>
              <a:rPr lang="fr-FR" dirty="0"/>
              <a:t>Cohérence complète, somme globale nulle</a:t>
            </a:r>
          </a:p>
          <a:p>
            <a:pPr lvl="1"/>
            <a:r>
              <a:rPr lang="fr-FR" dirty="0"/>
              <a:t>Choix des équilibrages, dépend du pays</a:t>
            </a:r>
          </a:p>
          <a:p>
            <a:r>
              <a:rPr lang="fr-FR" dirty="0"/>
              <a:t>Stocks d’actifs</a:t>
            </a:r>
          </a:p>
          <a:p>
            <a:pPr lvl="1"/>
            <a:r>
              <a:rPr lang="fr-FR" dirty="0"/>
              <a:t>Rétroaction sur les flux</a:t>
            </a:r>
          </a:p>
          <a:p>
            <a:pPr lvl="1"/>
            <a:r>
              <a:rPr lang="fr-FR" dirty="0"/>
              <a:t>Revalorisations</a:t>
            </a:r>
          </a:p>
          <a:p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6501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B46AD3-05BB-4F84-B312-AD7F32831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Les différents rôles dans le débat public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B34CC5-DA8D-435D-BF63-E61B6FD3A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 Les différents instituts français  (Raymond Barre, 1978)</a:t>
            </a:r>
          </a:p>
          <a:p>
            <a:r>
              <a:rPr lang="fr-FR" dirty="0"/>
              <a:t>Plus ou moins « gouvernementaux »</a:t>
            </a:r>
          </a:p>
          <a:p>
            <a:pPr lvl="1"/>
            <a:r>
              <a:rPr lang="fr-FR" dirty="0"/>
              <a:t>L’INSEE : outil « indépendant »</a:t>
            </a:r>
          </a:p>
          <a:p>
            <a:pPr lvl="1"/>
            <a:r>
              <a:rPr lang="fr-FR" dirty="0"/>
              <a:t>Le Ministère des Finances (Budget)</a:t>
            </a:r>
          </a:p>
          <a:p>
            <a:pPr lvl="2"/>
            <a:r>
              <a:rPr lang="fr-FR" dirty="0"/>
              <a:t>Répond à des questions spécifiques</a:t>
            </a:r>
          </a:p>
          <a:p>
            <a:pPr lvl="1"/>
            <a:r>
              <a:rPr lang="fr-FR" dirty="0"/>
              <a:t>La Banque de France (indépendante)</a:t>
            </a:r>
          </a:p>
          <a:p>
            <a:pPr lvl="2"/>
            <a:r>
              <a:rPr lang="fr-FR" dirty="0"/>
              <a:t>Aspects financiers</a:t>
            </a:r>
          </a:p>
          <a:p>
            <a:pPr lvl="1"/>
            <a:r>
              <a:rPr lang="fr-FR" dirty="0"/>
              <a:t>L’Office Français de Conjoncture Economique (OFCE)</a:t>
            </a:r>
          </a:p>
          <a:p>
            <a:pPr lvl="2"/>
            <a:r>
              <a:rPr lang="fr-FR" dirty="0"/>
              <a:t>Indépendant (financement public + contrats) </a:t>
            </a:r>
          </a:p>
          <a:p>
            <a:pPr lvl="1"/>
            <a:r>
              <a:rPr lang="fr-FR" dirty="0"/>
              <a:t>Le CEPII</a:t>
            </a:r>
          </a:p>
          <a:p>
            <a:pPr lvl="2"/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Centre d'études prospectives et d'informations </a:t>
            </a:r>
            <a:r>
              <a:rPr lang="fr-FR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internationales</a:t>
            </a:r>
            <a:r>
              <a:rPr lang="fr-F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  <a:r>
              <a:rPr lang="fr-FR" dirty="0"/>
              <a:t> L’OFCE</a:t>
            </a:r>
          </a:p>
          <a:p>
            <a:pPr lvl="2"/>
            <a:r>
              <a:rPr lang="fr-FR" dirty="0"/>
              <a:t>Financements semi-publics</a:t>
            </a:r>
          </a:p>
          <a:p>
            <a:pPr lvl="1"/>
            <a:r>
              <a:rPr lang="fr-FR" dirty="0"/>
              <a:t>REXECODE (patronat)</a:t>
            </a:r>
          </a:p>
          <a:p>
            <a:pPr lvl="2"/>
            <a:endParaRPr lang="fr-FR" dirty="0"/>
          </a:p>
          <a:p>
            <a:endParaRPr lang="fr-FR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201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B46AD3-05BB-4F84-B312-AD7F32831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Les modèles dans le débat public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B34CC5-DA8D-435D-BF63-E61B6FD3A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 L’utilisation « officielle »</a:t>
            </a:r>
          </a:p>
          <a:p>
            <a:pPr lvl="1"/>
            <a:r>
              <a:rPr lang="fr-FR" dirty="0"/>
              <a:t>Dans l’élaboration et la mise en œuvre des lois de finances</a:t>
            </a:r>
          </a:p>
          <a:p>
            <a:pPr lvl="2"/>
            <a:r>
              <a:rPr lang="fr-FR" dirty="0"/>
              <a:t>Versions successives</a:t>
            </a:r>
          </a:p>
          <a:p>
            <a:pPr lvl="1"/>
            <a:r>
              <a:rPr lang="fr-FR" dirty="0"/>
              <a:t>Présentation : même forme des données et des résultats</a:t>
            </a:r>
          </a:p>
          <a:p>
            <a:pPr lvl="1"/>
            <a:r>
              <a:rPr lang="fr-FR" dirty="0"/>
              <a:t>Mêmes concepts</a:t>
            </a:r>
          </a:p>
          <a:p>
            <a:pPr lvl="1"/>
            <a:r>
              <a:rPr lang="fr-FR" dirty="0"/>
              <a:t>Cela facilite l’interprétation</a:t>
            </a:r>
          </a:p>
          <a:p>
            <a:pPr lvl="2"/>
            <a:r>
              <a:rPr lang="fr-FR" dirty="0"/>
              <a:t>Et la culture économique</a:t>
            </a:r>
          </a:p>
          <a:p>
            <a:pPr lvl="1"/>
            <a:r>
              <a:rPr lang="fr-FR" dirty="0"/>
              <a:t>Mais demande l’exhaustivité</a:t>
            </a:r>
          </a:p>
          <a:p>
            <a:pPr lvl="1"/>
            <a:r>
              <a:rPr lang="fr-FR" dirty="0"/>
              <a:t>TES, </a:t>
            </a:r>
            <a:r>
              <a:rPr lang="fr-FR" b="1" dirty="0"/>
              <a:t>TEE, TOF</a:t>
            </a:r>
          </a:p>
          <a:p>
            <a:endParaRPr lang="fr-FR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5635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B46AD3-05BB-4F84-B312-AD7F32831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Les modèles dans le débat public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B34CC5-DA8D-435D-BF63-E61B6FD3A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L’utilisation des modèles dans la communication</a:t>
            </a:r>
          </a:p>
          <a:p>
            <a:pPr lvl="1"/>
            <a:r>
              <a:rPr lang="fr-FR" dirty="0"/>
              <a:t>De plus en plus fréquente</a:t>
            </a:r>
          </a:p>
          <a:p>
            <a:pPr lvl="1"/>
            <a:r>
              <a:rPr lang="fr-FR" dirty="0"/>
              <a:t>Evolution des connaissances du public et des journalistes</a:t>
            </a:r>
          </a:p>
          <a:p>
            <a:r>
              <a:rPr lang="fr-FR" dirty="0"/>
              <a:t>L’utilisation dans les choix des politiques</a:t>
            </a:r>
          </a:p>
          <a:p>
            <a:pPr lvl="1"/>
            <a:r>
              <a:rPr lang="fr-FR" dirty="0"/>
              <a:t>Débat sur les comportements</a:t>
            </a:r>
          </a:p>
          <a:p>
            <a:pPr lvl="1"/>
            <a:r>
              <a:rPr lang="fr-FR" dirty="0"/>
              <a:t>Débat sur l’efficacité des instruments </a:t>
            </a:r>
          </a:p>
          <a:p>
            <a:pPr lvl="1"/>
            <a:r>
              <a:rPr lang="fr-FR" dirty="0"/>
              <a:t>Confiance de plus en plus limitée</a:t>
            </a:r>
          </a:p>
          <a:p>
            <a:pPr lvl="2"/>
            <a:r>
              <a:rPr lang="fr-FR" dirty="0"/>
              <a:t>Mauvaise anticipation des crises</a:t>
            </a:r>
          </a:p>
          <a:p>
            <a:pPr lvl="2"/>
            <a:r>
              <a:rPr lang="fr-FR" dirty="0"/>
              <a:t>Fluctuations économiques croissantes</a:t>
            </a:r>
          </a:p>
          <a:p>
            <a:pPr lvl="2"/>
            <a:r>
              <a:rPr lang="fr-FR" dirty="0"/>
              <a:t>Critique de Lucas</a:t>
            </a:r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1852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B46AD3-05BB-4F84-B312-AD7F32831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Les apports des modèles : les prévisions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B34CC5-DA8D-435D-BF63-E61B6FD3A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Origine et statut</a:t>
            </a:r>
          </a:p>
          <a:p>
            <a:pPr lvl="1"/>
            <a:r>
              <a:rPr lang="fr-FR" dirty="0"/>
              <a:t>Gouvernementales  </a:t>
            </a:r>
          </a:p>
          <a:p>
            <a:pPr lvl="2"/>
            <a:r>
              <a:rPr lang="fr-FR" dirty="0"/>
              <a:t>Plus ou moins affirmatives</a:t>
            </a:r>
          </a:p>
          <a:p>
            <a:pPr lvl="1"/>
            <a:r>
              <a:rPr lang="fr-FR" dirty="0"/>
              <a:t>Organismes indépendants locaux</a:t>
            </a:r>
          </a:p>
          <a:p>
            <a:pPr lvl="1"/>
            <a:r>
              <a:rPr lang="fr-FR" dirty="0"/>
              <a:t>Organismes internationaux</a:t>
            </a:r>
          </a:p>
          <a:p>
            <a:r>
              <a:rPr lang="fr-FR" dirty="0"/>
              <a:t>Le type</a:t>
            </a:r>
          </a:p>
          <a:p>
            <a:pPr lvl="1"/>
            <a:r>
              <a:rPr lang="fr-FR" dirty="0"/>
              <a:t>Tendancielles</a:t>
            </a:r>
          </a:p>
          <a:p>
            <a:pPr lvl="2"/>
            <a:r>
              <a:rPr lang="fr-FR" dirty="0"/>
              <a:t>Les plus probables</a:t>
            </a:r>
          </a:p>
          <a:p>
            <a:pPr lvl="1"/>
            <a:r>
              <a:rPr lang="fr-FR" dirty="0"/>
              <a:t>Normatives</a:t>
            </a:r>
          </a:p>
          <a:p>
            <a:pPr lvl="2"/>
            <a:r>
              <a:rPr lang="fr-FR" dirty="0"/>
              <a:t>Respectent des objectifs plus ou moins détaillés et précis</a:t>
            </a:r>
          </a:p>
          <a:p>
            <a:pPr lvl="1"/>
            <a:r>
              <a:rPr lang="fr-FR" dirty="0"/>
              <a:t>Scénarios plus ou moins favorables</a:t>
            </a:r>
          </a:p>
          <a:p>
            <a:pPr lvl="1"/>
            <a:r>
              <a:rPr lang="fr-FR" dirty="0"/>
              <a:t>Scénarios spécifiques</a:t>
            </a:r>
          </a:p>
          <a:p>
            <a:pPr lvl="2"/>
            <a:r>
              <a:rPr lang="fr-FR" dirty="0"/>
              <a:t>COVID-19</a:t>
            </a:r>
          </a:p>
          <a:p>
            <a:r>
              <a:rPr lang="fr-FR" dirty="0"/>
              <a:t>Contrôle de plus en plus étroit des résultats (calage)</a:t>
            </a:r>
          </a:p>
          <a:p>
            <a:r>
              <a:rPr lang="fr-FR" dirty="0"/>
              <a:t>Et les études mettent de moins en moins le modèle en avant</a:t>
            </a:r>
          </a:p>
          <a:p>
            <a:endParaRPr lang="fr-FR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7011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96C7F5FD-F589-4DDD-987E-D3DF00C9E9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512" y="1609028"/>
            <a:ext cx="11610975" cy="506730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7E4ADF6F-D396-4EE2-8709-7A1C15357521}"/>
              </a:ext>
            </a:extLst>
          </p:cNvPr>
          <p:cNvSpPr txBox="1"/>
          <p:nvPr/>
        </p:nvSpPr>
        <p:spPr>
          <a:xfrm>
            <a:off x="772222" y="514196"/>
            <a:ext cx="60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http://www.senat.fr/rap/l20-138-1/l20-138-16.html</a:t>
            </a:r>
          </a:p>
        </p:txBody>
      </p:sp>
    </p:spTree>
    <p:extLst>
      <p:ext uri="{BB962C8B-B14F-4D97-AF65-F5344CB8AC3E}">
        <p14:creationId xmlns:p14="http://schemas.microsoft.com/office/powerpoint/2010/main" val="2424370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4E4F9E-00C8-4853-8A4F-4B233895C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F8FCB6-ECB7-4164-8B17-18BE87B57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3D1FFD0-82F3-44B9-A6D4-031C9A0F4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888" y="0"/>
            <a:ext cx="112822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667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B46AD3-05BB-4F84-B312-AD7F32831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Les apports des modèles : les analyses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B34CC5-DA8D-435D-BF63-E61B6FD3A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 Conséquences de chocs</a:t>
            </a:r>
          </a:p>
          <a:p>
            <a:r>
              <a:rPr lang="fr-FR" dirty="0"/>
              <a:t>Sur les instruments de politique économique</a:t>
            </a:r>
          </a:p>
          <a:p>
            <a:pPr lvl="1"/>
            <a:r>
              <a:rPr lang="fr-FR" dirty="0"/>
              <a:t>Politique fiscale</a:t>
            </a:r>
          </a:p>
          <a:p>
            <a:r>
              <a:rPr lang="fr-FR" dirty="0"/>
              <a:t>Sur l’environnement international</a:t>
            </a:r>
          </a:p>
          <a:p>
            <a:pPr lvl="1"/>
            <a:r>
              <a:rPr lang="fr-FR" dirty="0"/>
              <a:t>Cas général ou cas spécifique (conjoncturel)</a:t>
            </a:r>
          </a:p>
          <a:p>
            <a:r>
              <a:rPr lang="fr-FR" dirty="0"/>
              <a:t>Sur les éléments structurels</a:t>
            </a:r>
          </a:p>
          <a:p>
            <a:r>
              <a:rPr lang="fr-FR" dirty="0"/>
              <a:t>Les différents types</a:t>
            </a:r>
          </a:p>
          <a:p>
            <a:pPr lvl="1"/>
            <a:r>
              <a:rPr lang="fr-FR" dirty="0"/>
              <a:t>Chocs simples uniques</a:t>
            </a:r>
          </a:p>
          <a:p>
            <a:pPr lvl="1"/>
            <a:r>
              <a:rPr lang="fr-FR" dirty="0"/>
              <a:t>Chocs simples variables</a:t>
            </a:r>
          </a:p>
          <a:p>
            <a:pPr lvl="1"/>
            <a:r>
              <a:rPr lang="fr-FR" dirty="0"/>
              <a:t>Chocs complexes</a:t>
            </a:r>
          </a:p>
          <a:p>
            <a:pPr lvl="1"/>
            <a:r>
              <a:rPr lang="fr-FR" dirty="0"/>
              <a:t>Politique globale</a:t>
            </a:r>
          </a:p>
          <a:p>
            <a:r>
              <a:rPr lang="fr-FR" dirty="0"/>
              <a:t>Initiateur</a:t>
            </a:r>
          </a:p>
          <a:p>
            <a:pPr lvl="1"/>
            <a:r>
              <a:rPr lang="fr-FR" dirty="0"/>
              <a:t>Institutionnel</a:t>
            </a:r>
          </a:p>
          <a:p>
            <a:pPr lvl="1"/>
            <a:r>
              <a:rPr lang="fr-FR" dirty="0"/>
              <a:t>Public</a:t>
            </a:r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030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58E373-F0CE-45BF-B5ED-7FADFAA8E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Plan de la présentation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076AC1-E6C3-4D87-9F0B-CEA8687D6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8749"/>
            <a:ext cx="10515600" cy="399715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L’historique : des contraintes croissantes</a:t>
            </a:r>
          </a:p>
          <a:p>
            <a:r>
              <a:rPr lang="fr-FR" dirty="0"/>
              <a:t>Les différents éléments des modèles (TES, TEE, TOF) </a:t>
            </a:r>
          </a:p>
          <a:p>
            <a:r>
              <a:rPr lang="fr-FR" dirty="0"/>
              <a:t>Les différents types</a:t>
            </a:r>
          </a:p>
          <a:p>
            <a:pPr lvl="1"/>
            <a:r>
              <a:rPr lang="fr-FR" dirty="0"/>
              <a:t>Les modèles macroéconomiques structurels (un ou plusieurs produits)</a:t>
            </a:r>
          </a:p>
          <a:p>
            <a:pPr lvl="1"/>
            <a:r>
              <a:rPr lang="fr-FR" dirty="0"/>
              <a:t>Les modèles quasi-comptables</a:t>
            </a:r>
          </a:p>
          <a:p>
            <a:pPr lvl="1"/>
            <a:r>
              <a:rPr lang="fr-FR" dirty="0"/>
              <a:t>Les modèles Stock-Flux Cohérents</a:t>
            </a:r>
          </a:p>
          <a:p>
            <a:r>
              <a:rPr lang="fr-FR" dirty="0"/>
              <a:t>L’utilisation des modèles</a:t>
            </a:r>
          </a:p>
          <a:p>
            <a:pPr lvl="1"/>
            <a:r>
              <a:rPr lang="fr-FR" dirty="0"/>
              <a:t>Institutionnelle</a:t>
            </a:r>
          </a:p>
          <a:p>
            <a:pPr lvl="1"/>
            <a:r>
              <a:rPr lang="fr-FR" dirty="0"/>
              <a:t>Dans le débat public </a:t>
            </a:r>
          </a:p>
          <a:p>
            <a:r>
              <a:rPr lang="fr-FR" dirty="0"/>
              <a:t>Le cas des pays en développement</a:t>
            </a:r>
          </a:p>
        </p:txBody>
      </p:sp>
    </p:spTree>
    <p:extLst>
      <p:ext uri="{BB962C8B-B14F-4D97-AF65-F5344CB8AC3E}">
        <p14:creationId xmlns:p14="http://schemas.microsoft.com/office/powerpoint/2010/main" val="1115998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>
            <a:extLst>
              <a:ext uri="{FF2B5EF4-FFF2-40B4-BE49-F238E27FC236}">
                <a16:creationId xmlns:a16="http://schemas.microsoft.com/office/drawing/2014/main" id="{810D16B3-A43B-4164-B197-55AC505E5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37" y="552053"/>
            <a:ext cx="10515600" cy="1028245"/>
          </a:xfrm>
        </p:spPr>
        <p:txBody>
          <a:bodyPr>
            <a:normAutofit/>
          </a:bodyPr>
          <a:lstStyle/>
          <a:p>
            <a:pPr algn="ctr"/>
            <a:r>
              <a:rPr lang="fr-FR" altLang="fr-FR" sz="3600" dirty="0">
                <a:latin typeface="+mn-lt"/>
              </a:rPr>
              <a:t>La planification(en France)</a:t>
            </a:r>
          </a:p>
        </p:txBody>
      </p:sp>
      <p:sp>
        <p:nvSpPr>
          <p:cNvPr id="14339" name="Espace réservé du contenu 2">
            <a:extLst>
              <a:ext uri="{FF2B5EF4-FFF2-40B4-BE49-F238E27FC236}">
                <a16:creationId xmlns:a16="http://schemas.microsoft.com/office/drawing/2014/main" id="{CBAACEAA-F9DE-474D-97D9-33AD2BA24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032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fr-FR" dirty="0"/>
              <a:t>Début : 1946 (Jean Monnet)</a:t>
            </a:r>
          </a:p>
          <a:p>
            <a:pPr lvl="0"/>
            <a:r>
              <a:rPr lang="fr-FR" dirty="0"/>
              <a:t>Le Commissariat au Plan réunit </a:t>
            </a:r>
          </a:p>
          <a:p>
            <a:pPr lvl="1"/>
            <a:r>
              <a:rPr lang="fr-FR" dirty="0"/>
              <a:t>experts (fonctionnaires ou non) </a:t>
            </a:r>
          </a:p>
          <a:p>
            <a:pPr lvl="1"/>
            <a:r>
              <a:rPr lang="fr-FR" dirty="0"/>
              <a:t>et partenaires sociaux</a:t>
            </a:r>
          </a:p>
          <a:p>
            <a:pPr lvl="0"/>
            <a:r>
              <a:rPr lang="fr-FR" dirty="0"/>
              <a:t>Modèles : 1970 – 1980</a:t>
            </a:r>
          </a:p>
          <a:p>
            <a:pPr lvl="0"/>
            <a:r>
              <a:rPr lang="fr-FR" dirty="0"/>
              <a:t>Cadre comptable : 1980+</a:t>
            </a:r>
          </a:p>
          <a:p>
            <a:pPr lvl="0"/>
            <a:r>
              <a:rPr lang="fr-FR" dirty="0"/>
              <a:t>Optimisation</a:t>
            </a:r>
          </a:p>
          <a:p>
            <a:pPr lvl="1"/>
            <a:r>
              <a:rPr lang="fr-FR" dirty="0"/>
              <a:t>Méthodes mathématiques</a:t>
            </a:r>
          </a:p>
          <a:p>
            <a:pPr lvl="1"/>
            <a:r>
              <a:rPr lang="fr-FR" dirty="0"/>
              <a:t>Origine : URSS</a:t>
            </a:r>
          </a:p>
          <a:p>
            <a:pPr lvl="1"/>
            <a:r>
              <a:rPr lang="fr-FR" dirty="0"/>
              <a:t>Abandonnée : 1992</a:t>
            </a:r>
          </a:p>
          <a:p>
            <a:r>
              <a:rPr lang="fr-FR" dirty="0"/>
              <a:t>Depuis : </a:t>
            </a:r>
          </a:p>
          <a:p>
            <a:pPr lvl="1"/>
            <a:r>
              <a:rPr lang="fr-FR" dirty="0"/>
              <a:t>Conseil Economique, Social (et Environnemental)</a:t>
            </a:r>
          </a:p>
          <a:p>
            <a:pPr lvl="1"/>
            <a:r>
              <a:rPr lang="fr-FR" dirty="0"/>
              <a:t>Conseil d’’Analyse Economique</a:t>
            </a:r>
          </a:p>
          <a:p>
            <a:pPr lvl="2"/>
            <a:r>
              <a:rPr lang="fr-FR" dirty="0"/>
              <a:t>Conseils en politique économique</a:t>
            </a:r>
          </a:p>
          <a:p>
            <a:pPr lvl="2"/>
            <a:r>
              <a:rPr lang="fr-FR" dirty="0"/>
              <a:t>Modèle : un des outils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>
            <a:extLst>
              <a:ext uri="{FF2B5EF4-FFF2-40B4-BE49-F238E27FC236}">
                <a16:creationId xmlns:a16="http://schemas.microsoft.com/office/drawing/2014/main" id="{810D16B3-A43B-4164-B197-55AC505E5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97380"/>
            <a:ext cx="10515600" cy="1028245"/>
          </a:xfrm>
        </p:spPr>
        <p:txBody>
          <a:bodyPr>
            <a:normAutofit fontScale="90000"/>
          </a:bodyPr>
          <a:lstStyle/>
          <a:p>
            <a:pPr algn="ctr"/>
            <a:r>
              <a:rPr lang="fr-FR" altLang="fr-FR" dirty="0"/>
              <a:t>La méthodologie au</a:t>
            </a:r>
            <a:r>
              <a:rPr lang="fr-FR" altLang="fr-FR" baseline="0" dirty="0"/>
              <a:t> Ministère des Finances</a:t>
            </a:r>
            <a:r>
              <a:rPr lang="fr-FR" altLang="fr-FR" dirty="0"/>
              <a:t> 
</a:t>
            </a:r>
          </a:p>
        </p:txBody>
      </p:sp>
      <p:sp>
        <p:nvSpPr>
          <p:cNvPr id="14339" name="Espace réservé du contenu 2">
            <a:extLst>
              <a:ext uri="{FF2B5EF4-FFF2-40B4-BE49-F238E27FC236}">
                <a16:creationId xmlns:a16="http://schemas.microsoft.com/office/drawing/2014/main" id="{CBAACEAA-F9DE-474D-97D9-33AD2BA24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fr-FR" dirty="0"/>
              <a:t>Le modèle Mésange</a:t>
            </a:r>
          </a:p>
          <a:p>
            <a:pPr lvl="0"/>
            <a:r>
              <a:rPr lang="fr-FR" dirty="0"/>
              <a:t>Prévisions : une équipe complémentaire</a:t>
            </a:r>
          </a:p>
          <a:p>
            <a:pPr lvl="1"/>
            <a:r>
              <a:rPr lang="fr-FR" dirty="0"/>
              <a:t>Hypothèses étrangères : modèle étranger (</a:t>
            </a:r>
            <a:r>
              <a:rPr lang="fr-FR" dirty="0" err="1"/>
              <a:t>NiGem</a:t>
            </a:r>
            <a:r>
              <a:rPr lang="fr-FR" dirty="0"/>
              <a:t> ou OCDE) ou experts en économie mondiale</a:t>
            </a:r>
          </a:p>
          <a:p>
            <a:pPr lvl="1"/>
            <a:r>
              <a:rPr lang="fr-FR" dirty="0"/>
              <a:t>Budget : Juristes du ministère des Finances</a:t>
            </a:r>
          </a:p>
          <a:p>
            <a:pPr lvl="1"/>
            <a:r>
              <a:rPr lang="fr-FR" dirty="0"/>
              <a:t>Macroéconomie : les gestionnaires des modèles</a:t>
            </a:r>
          </a:p>
          <a:p>
            <a:pPr lvl="1"/>
            <a:r>
              <a:rPr lang="fr-FR" dirty="0"/>
              <a:t>Le modèle lui-même	</a:t>
            </a:r>
          </a:p>
          <a:p>
            <a:pPr lvl="0"/>
            <a:r>
              <a:rPr lang="fr-FR" dirty="0"/>
              <a:t>La technique : une série d’itérations plus ou moins longues </a:t>
            </a:r>
          </a:p>
          <a:p>
            <a:pPr lvl="0"/>
            <a:r>
              <a:rPr lang="fr-FR" dirty="0"/>
              <a:t>Algorithmes spécifiques</a:t>
            </a:r>
          </a:p>
          <a:p>
            <a:pPr lvl="0"/>
            <a:r>
              <a:rPr lang="fr-FR" dirty="0"/>
              <a:t>Cohérence européenne</a:t>
            </a:r>
          </a:p>
          <a:p>
            <a:pPr lvl="1"/>
            <a:r>
              <a:rPr lang="fr-FR" dirty="0" err="1"/>
              <a:t>EuroStat</a:t>
            </a:r>
            <a:r>
              <a:rPr lang="fr-FR" dirty="0"/>
              <a:t>, zone Euro</a:t>
            </a:r>
          </a:p>
          <a:p>
            <a:endParaRPr lang="fr-FR" alt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>
            <a:extLst>
              <a:ext uri="{FF2B5EF4-FFF2-40B4-BE49-F238E27FC236}">
                <a16:creationId xmlns:a16="http://schemas.microsoft.com/office/drawing/2014/main" id="{FFEFA624-9444-4CF9-BC9A-F78FC7AB7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188913"/>
            <a:ext cx="8229600" cy="1143000"/>
          </a:xfrm>
        </p:spPr>
        <p:txBody>
          <a:bodyPr/>
          <a:lstStyle/>
          <a:p>
            <a:pPr eaLnBrk="1" hangingPunct="1"/>
            <a:r>
              <a:rPr lang="fr-FR" altLang="fr-FR" dirty="0"/>
              <a:t>Le modèle Mésange : deux versions</a:t>
            </a:r>
          </a:p>
        </p:txBody>
      </p:sp>
      <p:sp>
        <p:nvSpPr>
          <p:cNvPr id="17411" name="Espace réservé du contenu 2">
            <a:extLst>
              <a:ext uri="{FF2B5EF4-FFF2-40B4-BE49-F238E27FC236}">
                <a16:creationId xmlns:a16="http://schemas.microsoft.com/office/drawing/2014/main" id="{710DB1B2-954A-4CBD-B2D5-2EC1C09D7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23798"/>
            <a:ext cx="8229600" cy="4525962"/>
          </a:xfrm>
        </p:spPr>
        <p:txBody>
          <a:bodyPr>
            <a:normAutofit fontScale="77500" lnSpcReduction="2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 constants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Trésor (et Insee) : « Gouvernement »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Évaluer les conséquences des changements dans les hypothèses</a:t>
            </a:r>
          </a:p>
          <a:p>
            <a:pPr marL="800100" lvl="1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Commerce extérieur</a:t>
            </a:r>
          </a:p>
          <a:p>
            <a:pPr marL="800100" lvl="1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Politiques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Prévisions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Prix chaînés</a:t>
            </a:r>
          </a:p>
          <a:p>
            <a:pPr marL="342900" lvl="0" indent="-34290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Utilisé par l’Insee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particulier pour interpréter les diagnostics de court terme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 de prévisions au sens propre</a:t>
            </a:r>
          </a:p>
          <a:p>
            <a:endParaRPr lang="fr-FR" alt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72DB0E-EC8B-4A04-8FA7-498B40F07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11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Les pays en développement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B326CA-E8AB-4142-A1BB-D3E13DDCE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001"/>
            <a:ext cx="10515600" cy="435133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1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 produits (exportations)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10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Nécessité du détail</a:t>
            </a:r>
            <a:endParaRPr lang="fr-FR" sz="10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11200" dirty="0">
                <a:latin typeface="Calibri" panose="020F0502020204030204" pitchFamily="34" charset="0"/>
                <a:cs typeface="Times New Roman" panose="02020603050405020304" pitchFamily="18" charset="0"/>
              </a:rPr>
              <a:t>La  longueur des séries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11200" dirty="0">
                <a:latin typeface="Calibri" panose="020F0502020204030204" pitchFamily="34" charset="0"/>
                <a:cs typeface="Times New Roman" panose="02020603050405020304" pitchFamily="18" charset="0"/>
              </a:rPr>
              <a:t>L’ appareil statistique nouveau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11200" dirty="0">
                <a:latin typeface="Calibri" panose="020F0502020204030204" pitchFamily="34" charset="0"/>
                <a:cs typeface="Times New Roman" panose="02020603050405020304" pitchFamily="18" charset="0"/>
              </a:rPr>
              <a:t>Le secteur informel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11200" dirty="0">
                <a:latin typeface="Calibri" panose="020F0502020204030204" pitchFamily="34" charset="0"/>
                <a:cs typeface="Times New Roman" panose="02020603050405020304" pitchFamily="18" charset="0"/>
              </a:rPr>
              <a:t>Les migrations et les transferts des expatriés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11200" dirty="0">
                <a:latin typeface="Calibri" panose="020F0502020204030204" pitchFamily="34" charset="0"/>
                <a:cs typeface="Times New Roman" panose="02020603050405020304" pitchFamily="18" charset="0"/>
              </a:rPr>
              <a:t>Les politiques locales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11200" dirty="0">
                <a:latin typeface="Calibri" panose="020F0502020204030204" pitchFamily="34" charset="0"/>
                <a:cs typeface="Times New Roman" panose="02020603050405020304" pitchFamily="18" charset="0"/>
              </a:rPr>
              <a:t>Les changements de politique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11200" dirty="0">
                <a:latin typeface="Calibri" panose="020F0502020204030204" pitchFamily="34" charset="0"/>
                <a:cs typeface="Times New Roman" panose="02020603050405020304" pitchFamily="18" charset="0"/>
              </a:rPr>
              <a:t>L’aide  internationale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r-FR" sz="11200" dirty="0">
                <a:latin typeface="Calibri" panose="020F0502020204030204" pitchFamily="34" charset="0"/>
                <a:cs typeface="Times New Roman" panose="02020603050405020304" pitchFamily="18" charset="0"/>
              </a:rPr>
              <a:t>Les conflits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7554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58E373-F0CE-45BF-B5ED-7FADFAA8E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L’historique : des contraintes croissantes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076AC1-E6C3-4D87-9F0B-CEA8687D6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8749"/>
            <a:ext cx="10515600" cy="3885641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Premiers comptes : Keynes</a:t>
            </a:r>
          </a:p>
          <a:p>
            <a:pPr lvl="1"/>
            <a:r>
              <a:rPr lang="fr-FR" dirty="0"/>
              <a:t>USA (1941), Grande Bretagne (1946)</a:t>
            </a:r>
          </a:p>
          <a:p>
            <a:pPr lvl="1"/>
            <a:r>
              <a:rPr lang="fr-FR" dirty="0"/>
              <a:t>Réclamés par les politiques économiques (après-guerre).</a:t>
            </a:r>
          </a:p>
          <a:p>
            <a:r>
              <a:rPr lang="fr-FR" dirty="0"/>
              <a:t>Premiers modèles : Tinbergen (1936), Klein (1946), Klein-</a:t>
            </a:r>
            <a:r>
              <a:rPr lang="fr-FR" dirty="0" err="1"/>
              <a:t>Goldberger</a:t>
            </a:r>
            <a:r>
              <a:rPr lang="fr-FR" dirty="0"/>
              <a:t> (1950)</a:t>
            </a:r>
          </a:p>
          <a:p>
            <a:pPr lvl="1"/>
            <a:r>
              <a:rPr lang="fr-FR" dirty="0"/>
              <a:t>Également réclamés par les politiques économiques.</a:t>
            </a:r>
          </a:p>
          <a:p>
            <a:r>
              <a:rPr lang="fr-FR" dirty="0"/>
              <a:t>Les modèles entrent dans les instruments de décision</a:t>
            </a:r>
          </a:p>
          <a:p>
            <a:pPr lvl="1"/>
            <a:r>
              <a:rPr lang="fr-FR" dirty="0"/>
              <a:t>Essentiellement comportements.</a:t>
            </a:r>
          </a:p>
          <a:p>
            <a:pPr lvl="1"/>
            <a:r>
              <a:rPr lang="fr-FR" dirty="0"/>
              <a:t>Prix constants et prix, mais pas valeurs</a:t>
            </a:r>
          </a:p>
          <a:p>
            <a:r>
              <a:rPr lang="fr-FR" dirty="0"/>
              <a:t>Mais ils se servent des comptes sans les reproduire</a:t>
            </a:r>
          </a:p>
          <a:p>
            <a:pPr lvl="1"/>
            <a:r>
              <a:rPr lang="fr-FR" dirty="0"/>
              <a:t>Pas d’équilibres en colonnes, lignes seulement sur les biens</a:t>
            </a:r>
          </a:p>
          <a:p>
            <a:r>
              <a:rPr lang="fr-FR" dirty="0"/>
              <a:t>Mais pas encore dans le débat public</a:t>
            </a:r>
          </a:p>
        </p:txBody>
      </p:sp>
    </p:spTree>
    <p:extLst>
      <p:ext uri="{BB962C8B-B14F-4D97-AF65-F5344CB8AC3E}">
        <p14:creationId xmlns:p14="http://schemas.microsoft.com/office/powerpoint/2010/main" val="716846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04250B-E360-4C07-A1CF-4EAD8D58B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L’historique : plus récemment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01EEC5-049D-4384-969B-3E725D5FE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Les modèles sont intégrés dans le débat public</a:t>
            </a:r>
          </a:p>
          <a:p>
            <a:r>
              <a:rPr lang="fr-FR" dirty="0"/>
              <a:t>1970 – 1990: de plus en plus fortement</a:t>
            </a:r>
          </a:p>
          <a:p>
            <a:pPr lvl="1"/>
            <a:r>
              <a:rPr lang="fr-FR" dirty="0"/>
              <a:t>Outils informatiques et logiciels plus performants</a:t>
            </a:r>
          </a:p>
          <a:p>
            <a:pPr lvl="1"/>
            <a:r>
              <a:rPr lang="fr-FR" dirty="0"/>
              <a:t>Equipes plus nombreuses et plus performantes</a:t>
            </a:r>
          </a:p>
          <a:p>
            <a:pPr lvl="1"/>
            <a:r>
              <a:rPr lang="fr-FR" dirty="0"/>
              <a:t>Institutionnalisation des processus</a:t>
            </a:r>
          </a:p>
          <a:p>
            <a:pPr lvl="2"/>
            <a:r>
              <a:rPr lang="fr-FR" dirty="0"/>
              <a:t>Lois de Finances</a:t>
            </a:r>
          </a:p>
          <a:p>
            <a:pPr lvl="2"/>
            <a:r>
              <a:rPr lang="fr-FR" dirty="0"/>
              <a:t>Planification</a:t>
            </a:r>
          </a:p>
          <a:p>
            <a:pPr lvl="1"/>
            <a:r>
              <a:rPr lang="fr-FR" dirty="0"/>
              <a:t>Intégration avec des unités statistiques</a:t>
            </a:r>
          </a:p>
          <a:p>
            <a:pPr lvl="2"/>
            <a:r>
              <a:rPr lang="fr-FR" dirty="0"/>
              <a:t>INSEE, Banque de France</a:t>
            </a:r>
          </a:p>
          <a:p>
            <a:pPr lvl="2"/>
            <a:r>
              <a:rPr lang="fr-FR" dirty="0"/>
              <a:t>Comptes trimestriels et modèles </a:t>
            </a:r>
          </a:p>
          <a:p>
            <a:r>
              <a:rPr lang="fr-FR" dirty="0"/>
              <a:t>1990 – 2020 : confiance décroissante</a:t>
            </a:r>
          </a:p>
          <a:p>
            <a:pPr lvl="1"/>
            <a:r>
              <a:rPr lang="fr-FR" dirty="0"/>
              <a:t>Diversification des théories</a:t>
            </a:r>
          </a:p>
          <a:p>
            <a:pPr lvl="1"/>
            <a:r>
              <a:rPr lang="fr-FR" dirty="0"/>
              <a:t>Expériences décevantes</a:t>
            </a:r>
          </a:p>
          <a:p>
            <a:pPr lvl="1"/>
            <a:r>
              <a:rPr lang="fr-FR" dirty="0"/>
              <a:t>Responsabilité croissante des modélisateurs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51090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F63172-3B6A-4546-B87E-B6AE4801B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Les différents types de modèle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D010B4-8512-495F-AEF7-BA71FCE16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4638" y="1836642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/>
              <a:t>Modèle simple  </a:t>
            </a:r>
          </a:p>
          <a:p>
            <a:pPr lvl="1"/>
            <a:r>
              <a:rPr lang="fr-FR" dirty="0"/>
              <a:t>5 (ou 6) agents</a:t>
            </a:r>
          </a:p>
          <a:p>
            <a:pPr lvl="1"/>
            <a:r>
              <a:rPr lang="fr-FR" dirty="0"/>
              <a:t>Ménages, Entreprises non-financières, Institutions de crédit et entreprises d’assurance, Banque Centrale (?), Gouvernement (décomposé?), Reste du monde  </a:t>
            </a:r>
          </a:p>
          <a:p>
            <a:pPr lvl="1"/>
            <a:r>
              <a:rPr lang="fr-FR" dirty="0"/>
              <a:t>Description incomplète</a:t>
            </a:r>
          </a:p>
          <a:p>
            <a:r>
              <a:rPr lang="fr-FR" dirty="0"/>
              <a:t>Modèle complet: Tableau Economique d’Ensemble</a:t>
            </a:r>
          </a:p>
          <a:p>
            <a:pPr lvl="2"/>
            <a:r>
              <a:rPr lang="fr-FR" dirty="0"/>
              <a:t>Tous les éléments</a:t>
            </a:r>
          </a:p>
          <a:p>
            <a:pPr lvl="2"/>
            <a:r>
              <a:rPr lang="fr-FR" dirty="0"/>
              <a:t>Endogènes en valeurs</a:t>
            </a:r>
          </a:p>
          <a:p>
            <a:pPr lvl="2"/>
            <a:r>
              <a:rPr lang="fr-FR" dirty="0"/>
              <a:t>Partage volumes-prix</a:t>
            </a:r>
          </a:p>
          <a:p>
            <a:pPr lvl="2"/>
            <a:r>
              <a:rPr lang="fr-FR" dirty="0"/>
              <a:t>Capital, emplois</a:t>
            </a:r>
          </a:p>
        </p:txBody>
      </p:sp>
    </p:spTree>
    <p:extLst>
      <p:ext uri="{BB962C8B-B14F-4D97-AF65-F5344CB8AC3E}">
        <p14:creationId xmlns:p14="http://schemas.microsoft.com/office/powerpoint/2010/main" val="1769780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F63172-3B6A-4546-B87E-B6AE4801B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Les différents types de modèle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D010B4-8512-495F-AEF7-BA71FCE16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4638" y="1836642"/>
            <a:ext cx="10515600" cy="4351338"/>
          </a:xfrm>
        </p:spPr>
        <p:txBody>
          <a:bodyPr>
            <a:normAutofit/>
          </a:bodyPr>
          <a:lstStyle/>
          <a:p>
            <a:pPr lvl="2"/>
            <a:endParaRPr lang="fr-FR" dirty="0"/>
          </a:p>
          <a:p>
            <a:r>
              <a:rPr lang="fr-FR" dirty="0"/>
              <a:t>Eléments financiers</a:t>
            </a:r>
          </a:p>
          <a:p>
            <a:pPr lvl="1"/>
            <a:r>
              <a:rPr lang="fr-FR" dirty="0"/>
              <a:t>Tableau des Opérations Financières</a:t>
            </a:r>
          </a:p>
          <a:p>
            <a:pPr lvl="1"/>
            <a:r>
              <a:rPr lang="fr-FR" dirty="0"/>
              <a:t>Comptes de patrimoine, modèles Stock-Flux Cohérents</a:t>
            </a:r>
          </a:p>
          <a:p>
            <a:r>
              <a:rPr lang="fr-FR" dirty="0"/>
              <a:t>Modèles </a:t>
            </a:r>
            <a:r>
              <a:rPr lang="fr-FR" dirty="0" err="1"/>
              <a:t>multi-produits</a:t>
            </a:r>
            <a:endParaRPr lang="fr-FR" dirty="0"/>
          </a:p>
          <a:p>
            <a:pPr lvl="1"/>
            <a:r>
              <a:rPr lang="fr-FR" dirty="0"/>
              <a:t>Tableau d’Entrées-Sorties (TES)</a:t>
            </a:r>
          </a:p>
          <a:p>
            <a:pPr lvl="1"/>
            <a:r>
              <a:rPr lang="fr-FR" dirty="0"/>
              <a:t>Modèles Quasi Comptables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1693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AB0B8B-D594-48FB-9BAA-E06332729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Les problèmes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68E1B5-57A8-4D1E-8EDA-9B32CC10F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fr-FR" sz="2800" dirty="0"/>
              <a:t>Opposition rigueur comptable – logique économique</a:t>
            </a:r>
          </a:p>
          <a:p>
            <a:pPr lvl="2"/>
            <a:r>
              <a:rPr lang="fr-FR" sz="2400" dirty="0"/>
              <a:t>Les entrepreneurs individuels : revenus mixtes</a:t>
            </a:r>
          </a:p>
          <a:p>
            <a:pPr lvl="2"/>
            <a:r>
              <a:rPr lang="fr-FR" sz="2400" dirty="0"/>
              <a:t>La séparation marchand – non marchand : exemples</a:t>
            </a:r>
          </a:p>
          <a:p>
            <a:pPr lvl="2"/>
            <a:r>
              <a:rPr lang="fr-FR" sz="2400" dirty="0"/>
              <a:t>Obligation de définir </a:t>
            </a:r>
            <a:r>
              <a:rPr lang="fr-FR" sz="2400" u="sng" dirty="0"/>
              <a:t>toutes</a:t>
            </a:r>
            <a:r>
              <a:rPr lang="fr-FR" sz="2400" dirty="0"/>
              <a:t> les cases, y compris les transferts faibles</a:t>
            </a:r>
          </a:p>
          <a:p>
            <a:pPr lvl="1"/>
            <a:r>
              <a:rPr lang="fr-FR" sz="2800" dirty="0"/>
              <a:t>Les prix chaînés</a:t>
            </a:r>
          </a:p>
          <a:p>
            <a:pPr lvl="2"/>
            <a:r>
              <a:rPr lang="fr-FR" sz="2400" dirty="0"/>
              <a:t>Non équilibrés aux prix de l’année précédente</a:t>
            </a:r>
          </a:p>
          <a:p>
            <a:pPr lvl="2"/>
            <a:r>
              <a:rPr lang="fr-FR" sz="2400" dirty="0"/>
              <a:t>Les modèles n’aiment pas les résidus</a:t>
            </a:r>
          </a:p>
          <a:p>
            <a:pPr lvl="2"/>
            <a:r>
              <a:rPr lang="fr-FR" sz="2400" dirty="0"/>
              <a:t>Plusieurs solutions, aucune satisfaisante</a:t>
            </a:r>
          </a:p>
          <a:p>
            <a:pPr lvl="1"/>
            <a:r>
              <a:rPr lang="fr-FR" sz="2800" dirty="0" err="1"/>
              <a:t>Sépararation</a:t>
            </a:r>
            <a:r>
              <a:rPr lang="fr-FR" sz="2800" dirty="0"/>
              <a:t> équations comptables – comportements</a:t>
            </a:r>
          </a:p>
          <a:p>
            <a:pPr lvl="2"/>
            <a:r>
              <a:rPr lang="fr-FR" sz="2400" dirty="0"/>
              <a:t>Exemple : impôts</a:t>
            </a:r>
          </a:p>
          <a:p>
            <a:pPr lvl="1"/>
            <a:r>
              <a:rPr lang="fr-FR" sz="2800" dirty="0"/>
              <a:t>Revalorisation périodique des actifs</a:t>
            </a:r>
          </a:p>
          <a:p>
            <a:pPr lvl="1"/>
            <a:endParaRPr lang="fr-FR" sz="2800" dirty="0"/>
          </a:p>
          <a:p>
            <a:pPr lvl="1"/>
            <a:endParaRPr lang="fr-FR" sz="2800" dirty="0"/>
          </a:p>
          <a:p>
            <a:pPr lvl="2"/>
            <a:endParaRPr lang="fr-FR" dirty="0"/>
          </a:p>
          <a:p>
            <a:pPr lvl="2"/>
            <a:endParaRPr lang="fr-FR" dirty="0"/>
          </a:p>
          <a:p>
            <a:pPr lvl="2"/>
            <a:endParaRPr lang="fr-FR" dirty="0"/>
          </a:p>
          <a:p>
            <a:pPr lvl="2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6086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E04FFE-454B-43F1-8F80-4AD05AD19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dirty="0">
                <a:latin typeface="Arial" panose="020B0604020202020204" pitchFamily="34" charset="0"/>
                <a:cs typeface="Arial" panose="020B0604020202020204" pitchFamily="34" charset="0"/>
              </a:rPr>
              <a:t>Le reste du monde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800783-81B7-4DF1-B2FF-2C18B4B927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fr-FR" sz="2400" dirty="0"/>
          </a:p>
          <a:p>
            <a:r>
              <a:rPr lang="fr-FR" sz="2800" dirty="0"/>
              <a:t>Un reste du monde unique</a:t>
            </a:r>
            <a:endParaRPr lang="fr-FR" sz="2400" dirty="0"/>
          </a:p>
          <a:p>
            <a:pPr lvl="2"/>
            <a:r>
              <a:rPr lang="fr-FR" sz="2400" dirty="0"/>
              <a:t>Des systèmes différents?</a:t>
            </a:r>
          </a:p>
          <a:p>
            <a:pPr lvl="2"/>
            <a:r>
              <a:rPr lang="fr-FR" sz="2400" dirty="0"/>
              <a:t>Le taux de change </a:t>
            </a:r>
          </a:p>
          <a:p>
            <a:r>
              <a:rPr lang="fr-FR" sz="2800" dirty="0"/>
              <a:t>Un reste du monde décomposé</a:t>
            </a:r>
          </a:p>
          <a:p>
            <a:pPr lvl="2"/>
            <a:r>
              <a:rPr lang="fr-FR" sz="2400" dirty="0"/>
              <a:t>Les flux bilatéraux</a:t>
            </a:r>
          </a:p>
          <a:p>
            <a:pPr lvl="2"/>
            <a:r>
              <a:rPr lang="fr-FR" sz="2400" dirty="0"/>
              <a:t>Un système cohérent : la Banque Mondiale, l’OCDE</a:t>
            </a:r>
          </a:p>
          <a:p>
            <a:pPr lvl="2"/>
            <a:r>
              <a:rPr lang="fr-FR" sz="2400" dirty="0"/>
              <a:t>Mais pas si vrai (contrôles?)</a:t>
            </a:r>
          </a:p>
          <a:p>
            <a:pPr lvl="2"/>
            <a:r>
              <a:rPr lang="fr-FR" sz="2400" dirty="0"/>
              <a:t>Pas de tableaux complets	</a:t>
            </a:r>
          </a:p>
          <a:p>
            <a:pPr lvl="1"/>
            <a:r>
              <a:rPr lang="fr-FR" dirty="0"/>
              <a:t>Les modèles multinationaux	</a:t>
            </a:r>
          </a:p>
        </p:txBody>
      </p:sp>
    </p:spTree>
    <p:extLst>
      <p:ext uri="{BB962C8B-B14F-4D97-AF65-F5344CB8AC3E}">
        <p14:creationId xmlns:p14="http://schemas.microsoft.com/office/powerpoint/2010/main" val="1389979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9A90C8-B035-440E-AE20-0EDE65CC8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>
                <a:latin typeface="Arial" panose="020B0604020202020204" pitchFamily="34" charset="0"/>
                <a:cs typeface="Arial" panose="020B0604020202020204" pitchFamily="34" charset="0"/>
              </a:rPr>
              <a:t>    Les modèles </a:t>
            </a:r>
            <a:r>
              <a:rPr lang="fr-FR" sz="4400" dirty="0" err="1">
                <a:latin typeface="Arial" panose="020B0604020202020204" pitchFamily="34" charset="0"/>
                <a:cs typeface="Arial" panose="020B0604020202020204" pitchFamily="34" charset="0"/>
              </a:rPr>
              <a:t>multi-produits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9F1080E-3482-47C5-989E-504E64282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3200" dirty="0"/>
              <a:t>Indispensables pour certains problèmes</a:t>
            </a:r>
          </a:p>
          <a:p>
            <a:pPr lvl="1"/>
            <a:r>
              <a:rPr lang="fr-FR" sz="2800" dirty="0"/>
              <a:t>Et certains pays (producteurs de pétrole)</a:t>
            </a:r>
          </a:p>
          <a:p>
            <a:r>
              <a:rPr lang="fr-FR" sz="3200" dirty="0"/>
              <a:t>La matrice d’entrées- sorties</a:t>
            </a:r>
          </a:p>
          <a:p>
            <a:r>
              <a:rPr lang="fr-FR" sz="3200" dirty="0"/>
              <a:t>Utilité : différences entre produits</a:t>
            </a:r>
          </a:p>
          <a:p>
            <a:pPr lvl="1"/>
            <a:r>
              <a:rPr lang="fr-FR" sz="2800" dirty="0"/>
              <a:t>Différences structurelles</a:t>
            </a:r>
          </a:p>
          <a:p>
            <a:pPr lvl="1"/>
            <a:r>
              <a:rPr lang="fr-FR" sz="2800" dirty="0"/>
              <a:t>Paramètres différents dans les comportements</a:t>
            </a:r>
          </a:p>
          <a:p>
            <a:pPr lvl="1"/>
            <a:r>
              <a:rPr lang="fr-FR" sz="2800" dirty="0"/>
              <a:t>Comportements différents</a:t>
            </a:r>
          </a:p>
          <a:p>
            <a:pPr lvl="1"/>
            <a:r>
              <a:rPr lang="fr-FR" sz="2800" dirty="0"/>
              <a:t>Causalités différentes</a:t>
            </a:r>
          </a:p>
          <a:p>
            <a:r>
              <a:rPr lang="fr-FR" sz="3200" dirty="0"/>
              <a:t>Nombreux déflateurs</a:t>
            </a:r>
          </a:p>
          <a:p>
            <a:r>
              <a:rPr lang="fr-FR" sz="3200" dirty="0"/>
              <a:t>Besoins en données (y compris comptes d’agents)</a:t>
            </a:r>
          </a:p>
          <a:p>
            <a:pPr marL="457200" lvl="1" indent="0">
              <a:buNone/>
            </a:pPr>
            <a:endParaRPr lang="fr-FR" sz="2800" dirty="0"/>
          </a:p>
          <a:p>
            <a:pPr marL="457200" lvl="1" indent="0"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1332956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3094</TotalTime>
  <Words>1178</Words>
  <Application>Microsoft Office PowerPoint</Application>
  <PresentationFormat>Grand écran</PresentationFormat>
  <Paragraphs>252</Paragraphs>
  <Slides>23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0" baseType="lpstr">
      <vt:lpstr>Arial</vt:lpstr>
      <vt:lpstr>Arial</vt:lpstr>
      <vt:lpstr>Calibri</vt:lpstr>
      <vt:lpstr>Calibri Light</vt:lpstr>
      <vt:lpstr>Courier New</vt:lpstr>
      <vt:lpstr>Symbol</vt:lpstr>
      <vt:lpstr>Thème Office</vt:lpstr>
      <vt:lpstr>Modélisation macroéconomique et Comptabilité Nationale </vt:lpstr>
      <vt:lpstr>Plan de la présentation</vt:lpstr>
      <vt:lpstr>L’historique : des contraintes croissantes</vt:lpstr>
      <vt:lpstr>L’historique : plus récemment</vt:lpstr>
      <vt:lpstr>Les différents types de modèle</vt:lpstr>
      <vt:lpstr>Les différents types de modèle</vt:lpstr>
      <vt:lpstr>Les problèmes</vt:lpstr>
      <vt:lpstr>Le reste du monde</vt:lpstr>
      <vt:lpstr>    Les modèles multi-produits</vt:lpstr>
      <vt:lpstr>Les modèles quasi - comptables : </vt:lpstr>
      <vt:lpstr>La cohérence comptable globale : le TEE </vt:lpstr>
      <vt:lpstr>Le Tableau des Opérations Financières</vt:lpstr>
      <vt:lpstr>Les différents rôles dans le débat public</vt:lpstr>
      <vt:lpstr>Les modèles dans le débat public</vt:lpstr>
      <vt:lpstr>Les modèles dans le débat public</vt:lpstr>
      <vt:lpstr>Les apports des modèles : les prévisions</vt:lpstr>
      <vt:lpstr>Présentation PowerPoint</vt:lpstr>
      <vt:lpstr>Présentation PowerPoint</vt:lpstr>
      <vt:lpstr>Les apports des modèles : les analyses</vt:lpstr>
      <vt:lpstr>La planification(en France)</vt:lpstr>
      <vt:lpstr>La méthodologie au Ministère des Finances 
</vt:lpstr>
      <vt:lpstr>Le modèle Mésange : deux versions</vt:lpstr>
      <vt:lpstr>Les pays en développement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Modélisation macroéconomique et Comptabilité Nationale</dc:title>
  <dc:creator>Jean louis brillet</dc:creator>
  <cp:lastModifiedBy>Jean louis brillet</cp:lastModifiedBy>
  <cp:revision>51</cp:revision>
  <dcterms:created xsi:type="dcterms:W3CDTF">2021-01-23T17:13:39Z</dcterms:created>
  <dcterms:modified xsi:type="dcterms:W3CDTF">2021-01-29T13:22:06Z</dcterms:modified>
</cp:coreProperties>
</file>