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8" r:id="rId3"/>
    <p:sldId id="259" r:id="rId4"/>
    <p:sldId id="260" r:id="rId5"/>
    <p:sldId id="263" r:id="rId6"/>
    <p:sldId id="264" r:id="rId7"/>
    <p:sldId id="271" r:id="rId8"/>
    <p:sldId id="272" r:id="rId9"/>
    <p:sldId id="265" r:id="rId10"/>
    <p:sldId id="273" r:id="rId11"/>
    <p:sldId id="274" r:id="rId12"/>
    <p:sldId id="269" r:id="rId13"/>
    <p:sldId id="270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313575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31307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216298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293543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120277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139595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2895064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1345308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355221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20489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244066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E029-944C-407A-B47E-392889445939}" type="datetimeFigureOut">
              <a:rPr lang="fr-MG" smtClean="0"/>
              <a:t>02/02/2021</a:t>
            </a:fld>
            <a:endParaRPr lang="fr-M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M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F554F-5D57-497D-ABC7-C3923F7FC82B}" type="slidenum">
              <a:rPr lang="fr-MG" smtClean="0"/>
              <a:t>‹N°›</a:t>
            </a:fld>
            <a:endParaRPr lang="fr-MG"/>
          </a:p>
        </p:txBody>
      </p:sp>
    </p:spTree>
    <p:extLst>
      <p:ext uri="{BB962C8B-B14F-4D97-AF65-F5344CB8AC3E}">
        <p14:creationId xmlns:p14="http://schemas.microsoft.com/office/powerpoint/2010/main" val="114757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E724C-EE66-49DC-915F-1686E7709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2054"/>
            <a:ext cx="9144000" cy="2560637"/>
          </a:xfrm>
        </p:spPr>
        <p:txBody>
          <a:bodyPr>
            <a:normAutofit fontScale="90000"/>
          </a:bodyPr>
          <a:lstStyle/>
          <a:p>
            <a:r>
              <a:rPr lang="fr-FR" sz="2700" b="1" dirty="0"/>
              <a:t>CONFERENCE INTERNATIONALE SUR LA COMPTABILITE NATIONALE ET SES IMPLICATIONS DANS LA VIE PUBLIQUE  Organisée par AFRISTAT</a:t>
            </a:r>
            <a:br>
              <a:rPr lang="fr-FR" sz="2700" b="1" dirty="0"/>
            </a:br>
            <a:br>
              <a:rPr lang="fr-FR" sz="4500" b="1" dirty="0"/>
            </a:br>
            <a:r>
              <a:rPr lang="fr-FR" sz="4500" b="1" dirty="0"/>
              <a:t>PRODUCTION EN VOLUME DE L’ADMINISTRATION PUBLIQUE</a:t>
            </a:r>
            <a:br>
              <a:rPr lang="fr-FR" dirty="0"/>
            </a:br>
            <a:r>
              <a:rPr lang="fr-FR" sz="3300" dirty="0"/>
              <a:t>UNE APPROCHE METHODOLOGIQUE</a:t>
            </a:r>
            <a:endParaRPr lang="fr-MG" sz="33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933F122-18D0-450B-9527-678592ECF0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2560637"/>
          </a:xfrm>
        </p:spPr>
        <p:txBody>
          <a:bodyPr>
            <a:normAutofit/>
          </a:bodyPr>
          <a:lstStyle/>
          <a:p>
            <a:r>
              <a:rPr lang="fr-FR" sz="1800" b="1" i="1" dirty="0"/>
              <a:t>					par  RANDRIAMBOLAMANITRA Samuel</a:t>
            </a:r>
          </a:p>
          <a:p>
            <a:pPr algn="r"/>
            <a:r>
              <a:rPr lang="fr-FR" sz="1800" b="1" i="1" dirty="0"/>
              <a:t>Ingénieur Statisticien Economiste</a:t>
            </a:r>
          </a:p>
          <a:p>
            <a:pPr algn="r"/>
            <a:r>
              <a:rPr lang="fr-FR" sz="1800" b="1" i="1" dirty="0"/>
              <a:t>Comptable national</a:t>
            </a:r>
          </a:p>
          <a:p>
            <a:pPr algn="r"/>
            <a:r>
              <a:rPr lang="fr-FR" sz="1800" b="1" i="1" dirty="0"/>
              <a:t>Tel +261331148914</a:t>
            </a:r>
          </a:p>
          <a:p>
            <a:pPr algn="r"/>
            <a:r>
              <a:rPr lang="fr-FR" sz="1800" b="1" i="1" dirty="0"/>
              <a:t>Mail: manitra3@yahoo.fr</a:t>
            </a:r>
          </a:p>
          <a:p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2184859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485634-4DB8-4401-9D94-09D369872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Nouvelle approche méthodologique pour le volume de la rémunération</a:t>
            </a:r>
            <a:endParaRPr lang="fr-M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A9B2C2E-90F0-4893-B0F0-D91B3081CD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1"/>
                <a:r>
                  <a:rPr lang="fr-FR" sz="3600" dirty="0"/>
                  <a:t>Le salaire unitaire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𝑆𝑖</m:t>
                        </m:r>
                      </m:num>
                      <m:den>
                        <m:r>
                          <a:rPr lang="fr-FR" sz="3600" b="0" i="1" smtClean="0">
                            <a:latin typeface="Cambria Math" panose="02040503050406030204" pitchFamily="18" charset="0"/>
                          </a:rPr>
                          <m:t>𝐼𝑠</m:t>
                        </m:r>
                      </m:den>
                    </m:f>
                    <m:r>
                      <a:rPr lang="fr-FR" sz="3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600" dirty="0"/>
                  <a:t>de chaque agent exprime la qualité de travail du fonctionnaire i</a:t>
                </a:r>
              </a:p>
              <a:p>
                <a:pPr lvl="1"/>
                <a:r>
                  <a:rPr lang="fr-FR" sz="3600" dirty="0"/>
                  <a:t>Volume de travail du fonctionnaire i: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4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𝑆𝑖</m:t>
                        </m:r>
                      </m:num>
                      <m:den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𝐼𝑠</m:t>
                        </m:r>
                      </m:den>
                    </m:f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600" dirty="0"/>
                  <a:t>xVi</a:t>
                </a:r>
              </a:p>
              <a:p>
                <a:pPr lvl="1"/>
                <a:r>
                  <a:rPr lang="fr-FR" sz="3600" dirty="0"/>
                  <a:t>L’indicateur de volume est donnée par:</a:t>
                </a:r>
              </a:p>
              <a:p>
                <a:pPr marL="457200" lvl="1" indent="0">
                  <a:buNone/>
                </a:pPr>
                <a:r>
                  <a:rPr lang="pt-BR" sz="4500" dirty="0"/>
                  <a:t>	</a:t>
                </a:r>
              </a:p>
              <a:p>
                <a:pPr marL="457200" lvl="1" indent="0">
                  <a:buNone/>
                </a:pPr>
                <a:r>
                  <a:rPr lang="pt-BR" sz="4500" dirty="0"/>
                  <a:t>			Vol_rem</a:t>
                </a:r>
                <a14:m>
                  <m:oMath xmlns:m="http://schemas.openxmlformats.org/officeDocument/2006/math">
                    <m:r>
                      <a:rPr lang="pt-BR" sz="45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45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5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5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5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5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45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500" b="0" i="1" smtClean="0">
                                <a:latin typeface="Cambria Math" panose="02040503050406030204" pitchFamily="18" charset="0"/>
                              </a:rPr>
                              <m:t>𝑆𝑖</m:t>
                            </m:r>
                          </m:num>
                          <m:den>
                            <m:r>
                              <a:rPr lang="fr-FR" sz="4500" b="0" i="1" smtClean="0">
                                <a:latin typeface="Cambria Math" panose="02040503050406030204" pitchFamily="18" charset="0"/>
                              </a:rPr>
                              <m:t>𝐼𝑠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4500" dirty="0"/>
                  <a:t>xVi</a:t>
                </a:r>
                <a:endParaRPr lang="fr-MG" sz="4500" dirty="0"/>
              </a:p>
              <a:p>
                <a:endParaRPr lang="fr-MG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9A9B2C2E-90F0-4893-B0F0-D91B3081CD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681"/>
                </a:stretch>
              </a:blipFill>
            </p:spPr>
            <p:txBody>
              <a:bodyPr/>
              <a:lstStyle/>
              <a:p>
                <a:r>
                  <a:rPr lang="fr-M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647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681C8F-7047-457A-90AF-2A5323278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Lien entre ancienne et nouvelle méthodologie</a:t>
            </a:r>
            <a:endParaRPr lang="fr-M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D3FDF6C-CF47-44B0-8957-D4D6879DEB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Si on suppose que le volume de travail Vi=V est le même pour chaque agent de l’Etat alors</a:t>
                </a:r>
              </a:p>
              <a:p>
                <a:pPr marL="0" indent="0">
                  <a:buNone/>
                </a:pPr>
                <a:endParaRPr lang="fr-FR" dirty="0"/>
              </a:p>
              <a:p>
                <a:pPr marL="0" indent="0">
                  <a:buNone/>
                </a:pPr>
                <a:r>
                  <a:rPr lang="pt-BR" sz="4400" dirty="0"/>
                  <a:t>Vol_rem</a:t>
                </a:r>
                <a14:m>
                  <m:oMath xmlns:m="http://schemas.openxmlformats.org/officeDocument/2006/math">
                    <m:r>
                      <a:rPr lang="pt-BR" sz="4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4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𝑆𝑖</m:t>
                            </m:r>
                          </m:num>
                          <m:den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𝐼𝑠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4400" dirty="0"/>
                  <a:t> x Vi </a:t>
                </a:r>
                <a14:m>
                  <m:oMath xmlns:m="http://schemas.openxmlformats.org/officeDocument/2006/math">
                    <m:r>
                      <a:rPr lang="pt-BR" sz="44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4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4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𝑆𝑖</m:t>
                            </m:r>
                          </m:num>
                          <m:den>
                            <m:r>
                              <a:rPr lang="fr-FR" sz="4400" i="1">
                                <a:latin typeface="Cambria Math" panose="02040503050406030204" pitchFamily="18" charset="0"/>
                              </a:rPr>
                              <m:t>𝐼𝑠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4400" dirty="0"/>
                  <a:t> x V</a:t>
                </a:r>
              </a:p>
              <a:p>
                <a:pPr marL="0" indent="0">
                  <a:buNone/>
                </a:pPr>
                <a:endParaRPr lang="fr-MG" sz="4400" dirty="0"/>
              </a:p>
              <a:p>
                <a:pPr marL="0" indent="0">
                  <a:buNone/>
                </a:pPr>
                <a:r>
                  <a:rPr lang="pt-BR" sz="4400" dirty="0"/>
                  <a:t>Vol_rem</a:t>
                </a:r>
                <a14:m>
                  <m:oMath xmlns:m="http://schemas.openxmlformats.org/officeDocument/2006/math">
                    <m:r>
                      <a:rPr lang="pt-BR" sz="4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(</m:t>
                    </m:r>
                    <m:nary>
                      <m:naryPr>
                        <m:chr m:val="∑"/>
                        <m:ctrlPr>
                          <a:rPr lang="pt-BR" sz="4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𝑆𝑖</m:t>
                            </m:r>
                          </m:num>
                          <m:den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𝐼𝑠</m:t>
                            </m:r>
                          </m:den>
                        </m:f>
                      </m:e>
                    </m:nary>
                  </m:oMath>
                </a14:m>
                <a:r>
                  <a:rPr lang="fr-FR" sz="4400" dirty="0"/>
                  <a:t>) x V</a:t>
                </a:r>
              </a:p>
              <a:p>
                <a:pPr marL="0" indent="0">
                  <a:buNone/>
                </a:pPr>
                <a:endParaRPr lang="fr-FR" sz="4400" dirty="0"/>
              </a:p>
              <a:p>
                <a:pPr marL="0" indent="0">
                  <a:buNone/>
                </a:pPr>
                <a:r>
                  <a:rPr lang="pt-BR" sz="4400" dirty="0"/>
                  <a:t>Vol_rem</a:t>
                </a:r>
                <a14:m>
                  <m:oMath xmlns:m="http://schemas.openxmlformats.org/officeDocument/2006/math">
                    <m:r>
                      <a:rPr lang="pt-BR" sz="4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fr-FR" sz="4400" b="0" i="1" smtClean="0">
                        <a:latin typeface="Cambria Math" panose="02040503050406030204" pitchFamily="18" charset="0"/>
                      </a:rPr>
                      <m:t>[</m:t>
                    </m:r>
                    <m:f>
                      <m:f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𝑀𝑎𝑠𝑠𝑒</m:t>
                        </m:r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𝑠𝑎𝑙𝑎𝑟𝑖𝑎𝑙𝑒</m:t>
                        </m:r>
                      </m:num>
                      <m:den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𝐼𝑠</m:t>
                        </m:r>
                      </m:den>
                    </m:f>
                  </m:oMath>
                </a14:m>
                <a:r>
                  <a:rPr lang="pt-BR" sz="4400" dirty="0"/>
                  <a:t>] </a:t>
                </a:r>
                <a:r>
                  <a:rPr lang="fr-FR" sz="4400" dirty="0"/>
                  <a:t>x V</a:t>
                </a:r>
                <a:endParaRPr lang="fr-MG" sz="4400" dirty="0"/>
              </a:p>
              <a:p>
                <a:pPr marL="0" indent="0">
                  <a:buNone/>
                </a:pPr>
                <a:endParaRPr lang="fr-FR" sz="2600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On retrouve la même formule à une constante près (V=8h/jour par exemple)</a:t>
                </a:r>
              </a:p>
              <a:p>
                <a:pPr marL="0" indent="0">
                  <a:buNone/>
                </a:pPr>
                <a:r>
                  <a:rPr lang="fr-FR" sz="3200" dirty="0">
                    <a:solidFill>
                      <a:srgbClr val="FF0000"/>
                    </a:solidFill>
                  </a:rPr>
                  <a:t>Ainsi l’ancienne méthode est valable pour calculer l’évolution du volume de la rémunération.</a:t>
                </a:r>
                <a:endParaRPr lang="fr-MG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0D3FDF6C-CF47-44B0-8957-D4D6879DEB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521"/>
                </a:stretch>
              </a:blipFill>
            </p:spPr>
            <p:txBody>
              <a:bodyPr/>
              <a:lstStyle/>
              <a:p>
                <a:r>
                  <a:rPr lang="fr-M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4356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BF17E-234B-4A57-B126-F7400A762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Calcul de volume de la rémunération des agents de l’Etat pour le cas de la pandémie de COVID-19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95E758-6D9E-4C12-8C10-468F56A45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4400" dirty="0"/>
              <a:t>Données utilisées</a:t>
            </a:r>
          </a:p>
          <a:p>
            <a:pPr lvl="1"/>
            <a:r>
              <a:rPr lang="fr-FR" sz="4000" dirty="0"/>
              <a:t>Salaire des agents de l’Etat par catégorie, par Département ministériel et Institution, par région</a:t>
            </a:r>
          </a:p>
          <a:p>
            <a:pPr lvl="1"/>
            <a:r>
              <a:rPr lang="fr-FR" sz="4000" dirty="0"/>
              <a:t>Augmentation de salaire décrétée par les autorités publiques</a:t>
            </a:r>
          </a:p>
          <a:p>
            <a:pPr lvl="1"/>
            <a:r>
              <a:rPr lang="fr-FR" sz="4000" dirty="0"/>
              <a:t>Les évolutions des mesures de confinement par région (heure d’ouverture et de fermeture de bureau)</a:t>
            </a:r>
          </a:p>
          <a:p>
            <a:pPr lvl="1"/>
            <a:r>
              <a:rPr lang="fr-FR" sz="4000" dirty="0"/>
              <a:t>Agents concernés par le télétravail</a:t>
            </a:r>
          </a:p>
          <a:p>
            <a:pPr lvl="1"/>
            <a:r>
              <a:rPr lang="fr-FR" sz="4000" dirty="0"/>
              <a:t>Les agents non concernés par le confinement (médecins, les agents de police, </a:t>
            </a:r>
            <a:r>
              <a:rPr lang="fr-FR" sz="4000" dirty="0" err="1"/>
              <a:t>etc</a:t>
            </a:r>
            <a:r>
              <a:rPr lang="fr-FR" sz="4000" dirty="0"/>
              <a:t>) </a:t>
            </a:r>
          </a:p>
          <a:p>
            <a:pPr lvl="1"/>
            <a:endParaRPr lang="fr-FR" sz="4000" dirty="0"/>
          </a:p>
          <a:p>
            <a:pPr lvl="1"/>
            <a:endParaRPr lang="fr-FR" sz="4000" dirty="0"/>
          </a:p>
          <a:p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123988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BC5503-DED3-492C-96F3-3136860C1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RESULTATS</a:t>
            </a:r>
            <a:endParaRPr lang="fr-MG" dirty="0"/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E366FEC2-FF81-452E-A4A5-F0EAB6E2F6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289359"/>
              </p:ext>
            </p:extLst>
          </p:nvPr>
        </p:nvGraphicFramePr>
        <p:xfrm>
          <a:off x="838200" y="1825625"/>
          <a:ext cx="10515597" cy="279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6835">
                  <a:extLst>
                    <a:ext uri="{9D8B030D-6E8A-4147-A177-3AD203B41FA5}">
                      <a16:colId xmlns:a16="http://schemas.microsoft.com/office/drawing/2014/main" val="782851615"/>
                    </a:ext>
                  </a:extLst>
                </a:gridCol>
                <a:gridCol w="3101789">
                  <a:extLst>
                    <a:ext uri="{9D8B030D-6E8A-4147-A177-3AD203B41FA5}">
                      <a16:colId xmlns:a16="http://schemas.microsoft.com/office/drawing/2014/main" val="1643088314"/>
                    </a:ext>
                  </a:extLst>
                </a:gridCol>
                <a:gridCol w="2926973">
                  <a:extLst>
                    <a:ext uri="{9D8B030D-6E8A-4147-A177-3AD203B41FA5}">
                      <a16:colId xmlns:a16="http://schemas.microsoft.com/office/drawing/2014/main" val="38372175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endParaRPr lang="fr-MG" sz="36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1T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2T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>
                    <a16:rowId xmlns:a16="http://schemas.microsoft.com/office/drawing/2014/main" val="1223689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Santé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-2,2%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-18,5%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>
                    <a16:rowId xmlns:a16="http://schemas.microsoft.com/office/drawing/2014/main" val="3158760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Education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-5,5%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-46,3%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>
                    <a16:rowId xmlns:a16="http://schemas.microsoft.com/office/drawing/2014/main" val="1163045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Administration générale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-6,0%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-50,4%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>
                    <a16:rowId xmlns:a16="http://schemas.microsoft.com/office/drawing/2014/main" val="139215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Ensemble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-5,2%</a:t>
                      </a:r>
                    </a:p>
                  </a:txBody>
                  <a:tcPr marL="9524" marR="9524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MG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-43,8%</a:t>
                      </a:r>
                    </a:p>
                  </a:txBody>
                  <a:tcPr marL="9524" marR="9524" marT="9525" marB="0" anchor="b"/>
                </a:tc>
                <a:extLst>
                  <a:ext uri="{0D108BD9-81ED-4DB2-BD59-A6C34878D82A}">
                    <a16:rowId xmlns:a16="http://schemas.microsoft.com/office/drawing/2014/main" val="1468875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6161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9AA258-2E1C-4A54-8185-C32E031A3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Questions ouvertes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005A8E-6722-4B56-8726-449F2D4B0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Valeur courante de la production </a:t>
            </a:r>
          </a:p>
          <a:p>
            <a:pPr marL="0" indent="0">
              <a:buNone/>
            </a:pPr>
            <a:r>
              <a:rPr lang="fr-FR" dirty="0"/>
              <a:t>	Faut-il considérer uniquement la rémunération des agents ayant travaillé?</a:t>
            </a:r>
          </a:p>
          <a:p>
            <a:pPr marL="0" indent="0">
              <a:buNone/>
            </a:pPr>
            <a:r>
              <a:rPr lang="fr-FR" dirty="0"/>
              <a:t>	Le choix impacte sur l’inflation.</a:t>
            </a:r>
          </a:p>
          <a:p>
            <a:r>
              <a:rPr lang="fr-FR" dirty="0"/>
              <a:t>Salaire unitaire et indemnité</a:t>
            </a:r>
          </a:p>
          <a:p>
            <a:pPr marL="0" indent="0">
              <a:buNone/>
            </a:pPr>
            <a:r>
              <a:rPr lang="fr-FR" dirty="0"/>
              <a:t>	Indemnités liés aux heures supplémentaires</a:t>
            </a:r>
          </a:p>
          <a:p>
            <a:pPr marL="0" indent="0">
              <a:buNone/>
            </a:pPr>
            <a:r>
              <a:rPr lang="fr-FR" dirty="0"/>
              <a:t>	Indemnités de risque, d’éloignement </a:t>
            </a:r>
            <a:r>
              <a:rPr lang="fr-FR" dirty="0" err="1"/>
              <a:t>etc</a:t>
            </a:r>
            <a:endParaRPr lang="fr-FR" dirty="0"/>
          </a:p>
          <a:p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3039054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A2ED44-4185-4FFF-9E4F-0C34B7738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MERCI POUR VOTRE ATTENTION</a:t>
            </a:r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26838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F4D910-A583-4BFA-BB3C-06D39D74B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Contexte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F6A01E-0FC3-4218-A829-ED75CFEB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4000" dirty="0"/>
              <a:t>La propagation du COVID-19 dans le monde et les mesures prises par les autorités en vue d’empêcher ou limiter sa propagation ont révélé la faiblesse de certaines approches méthodologiques sur les comptes nationaux.</a:t>
            </a:r>
          </a:p>
          <a:p>
            <a:pPr marL="0" indent="0">
              <a:buNone/>
            </a:pPr>
            <a:r>
              <a:rPr lang="fr-FR" sz="4000" dirty="0"/>
              <a:t>Il s’agit ici de l’approche pour le calcul de volume de </a:t>
            </a:r>
            <a:r>
              <a:rPr lang="fr-FR" sz="4000" b="1" dirty="0"/>
              <a:t>production en volume de l’Administration Publique</a:t>
            </a:r>
            <a:r>
              <a:rPr lang="fr-FR" sz="4000" dirty="0"/>
              <a:t>.</a:t>
            </a:r>
          </a:p>
          <a:p>
            <a:pPr marL="0" indent="0">
              <a:buNone/>
            </a:pPr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107486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C838AE-17EC-4D70-96E6-6DEB3CBE5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Production de l’Administration Publique</a:t>
            </a:r>
            <a:br>
              <a:rPr lang="fr-FR" dirty="0"/>
            </a:br>
            <a:r>
              <a:rPr lang="fr-FR" dirty="0"/>
              <a:t>selon le SCN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2B6C43-7B96-4BA9-B82A-E1D3F37C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u="sng" dirty="0"/>
              <a:t>Composition</a:t>
            </a:r>
          </a:p>
          <a:p>
            <a:r>
              <a:rPr lang="fr-FR" dirty="0"/>
              <a:t>biens ou services individuels livrés aux ménages et </a:t>
            </a:r>
          </a:p>
          <a:p>
            <a:r>
              <a:rPr lang="fr-FR" dirty="0"/>
              <a:t>services collectifs fournis à la collectivité dans son ensemble</a:t>
            </a:r>
          </a:p>
          <a:p>
            <a:pPr marL="0" indent="0">
              <a:buNone/>
            </a:pPr>
            <a:r>
              <a:rPr lang="fr-FR" b="1" u="sng" dirty="0"/>
              <a:t>Calcul</a:t>
            </a:r>
          </a:p>
          <a:p>
            <a:r>
              <a:rPr lang="fr-FR" b="1" dirty="0"/>
              <a:t>Valeur courante </a:t>
            </a:r>
            <a:r>
              <a:rPr lang="fr-FR" dirty="0"/>
              <a:t>= la somme des coûts induits par cette production</a:t>
            </a:r>
          </a:p>
          <a:p>
            <a:pPr marL="0" indent="0">
              <a:buNone/>
            </a:pPr>
            <a:r>
              <a:rPr lang="fr-FR" dirty="0"/>
              <a:t>		= Dépenses de fonctionnement + rémunération des agents de l’Etat + Consommation de capitale fixe</a:t>
            </a:r>
          </a:p>
          <a:p>
            <a:r>
              <a:rPr lang="fr-FR" b="1" dirty="0"/>
              <a:t>Volume </a:t>
            </a:r>
            <a:r>
              <a:rPr lang="fr-FR" dirty="0"/>
              <a:t>(la quantité et la qualité) = volume des biens ou services individuels livrés aux ménages + volume des services collectifs fournis à la collectivité dans son ensemble</a:t>
            </a:r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2110160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69664-DD3E-4846-9B77-E43BDB8D6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39427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/>
              <a:t>Production de l’Administration Publique</a:t>
            </a:r>
            <a:br>
              <a:rPr lang="fr-FR" dirty="0"/>
            </a:br>
            <a:r>
              <a:rPr lang="fr-FR" dirty="0"/>
              <a:t>selon le SCN</a:t>
            </a:r>
            <a:br>
              <a:rPr lang="fr-FR" dirty="0"/>
            </a:br>
            <a:endParaRPr lang="fr-MG" sz="27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D85BFB-22EF-4470-8B56-A5D723711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2" y="2182813"/>
            <a:ext cx="5157787" cy="8239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Valeur courante</a:t>
            </a:r>
            <a:endParaRPr lang="fr-MG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95D012B-B1D8-4206-936B-71C703CB0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la somme des coûts induits par cette production=</a:t>
            </a:r>
            <a:endParaRPr lang="fr-FR" sz="2400" dirty="0"/>
          </a:p>
          <a:p>
            <a:pPr marL="457200" lvl="1" indent="0">
              <a:buNone/>
            </a:pPr>
            <a:r>
              <a:rPr lang="fr-FR" sz="2000" dirty="0"/>
              <a:t>Dépenses de fonctionnement </a:t>
            </a:r>
          </a:p>
          <a:p>
            <a:pPr marL="457200" lvl="1" indent="0">
              <a:buNone/>
            </a:pPr>
            <a:r>
              <a:rPr lang="fr-FR" sz="2000" dirty="0"/>
              <a:t>+</a:t>
            </a:r>
          </a:p>
          <a:p>
            <a:pPr marL="457200" lvl="1" indent="0">
              <a:buNone/>
            </a:pPr>
            <a:r>
              <a:rPr lang="fr-FR" sz="2000" dirty="0"/>
              <a:t>rémunération des agents de l’Etat  </a:t>
            </a:r>
          </a:p>
          <a:p>
            <a:pPr marL="457200" lvl="1" indent="0">
              <a:buNone/>
            </a:pPr>
            <a:r>
              <a:rPr lang="fr-FR" sz="2000" dirty="0"/>
              <a:t>+ </a:t>
            </a:r>
          </a:p>
          <a:p>
            <a:pPr marL="457200" lvl="1" indent="0">
              <a:buNone/>
            </a:pPr>
            <a:r>
              <a:rPr lang="fr-FR" sz="2000" dirty="0"/>
              <a:t>Consommation de capitale fixe</a:t>
            </a:r>
          </a:p>
          <a:p>
            <a:endParaRPr lang="fr-MG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3E17886-6AB7-41E1-8792-F403657D2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182813"/>
            <a:ext cx="5183188" cy="8239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fr-FR" dirty="0"/>
              <a:t>Volume (quantité et qualité)</a:t>
            </a:r>
            <a:endParaRPr lang="fr-MG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E049336-7F2A-46FE-8EE4-F09DA6954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dirty="0"/>
              <a:t>volume des biens ou services individuels livrés aux ménages</a:t>
            </a:r>
          </a:p>
          <a:p>
            <a:r>
              <a:rPr lang="fr-FR" dirty="0"/>
              <a:t> volume des services collectifs fournis à la collectivité dans son ensemble</a:t>
            </a:r>
            <a:endParaRPr lang="fr-MG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598B9F6D-8DDC-4819-B7C1-81F133299EB1}"/>
              </a:ext>
            </a:extLst>
          </p:cNvPr>
          <p:cNvSpPr txBox="1">
            <a:spLocks/>
          </p:cNvSpPr>
          <p:nvPr/>
        </p:nvSpPr>
        <p:spPr>
          <a:xfrm>
            <a:off x="939803" y="1358901"/>
            <a:ext cx="10515600" cy="8239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700" b="1" i="1" u="sng" dirty="0"/>
              <a:t>Composition</a:t>
            </a:r>
            <a:br>
              <a:rPr lang="fr-FR" sz="2700" b="1" i="1" u="sng" dirty="0"/>
            </a:br>
            <a:r>
              <a:rPr lang="fr-FR" sz="2700" b="1" i="1" dirty="0"/>
              <a:t>- </a:t>
            </a:r>
            <a:r>
              <a:rPr lang="fr-FR" sz="2700" dirty="0"/>
              <a:t>biens ou services individuels livrés aux ménages et </a:t>
            </a:r>
            <a:br>
              <a:rPr lang="fr-FR" sz="2700" dirty="0"/>
            </a:br>
            <a:r>
              <a:rPr lang="fr-FR" sz="2700" dirty="0"/>
              <a:t>- services collectifs fournis à la collectivité dans son ensemble</a:t>
            </a:r>
            <a:endParaRPr lang="fr-MG" sz="2700" dirty="0"/>
          </a:p>
        </p:txBody>
      </p:sp>
    </p:spTree>
    <p:extLst>
      <p:ext uri="{BB962C8B-B14F-4D97-AF65-F5344CB8AC3E}">
        <p14:creationId xmlns:p14="http://schemas.microsoft.com/office/powerpoint/2010/main" val="282903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EF5F9-B67D-43EC-B1C8-0A64AC12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Production en volume </a:t>
            </a:r>
            <a:br>
              <a:rPr lang="fr-FR" dirty="0"/>
            </a:br>
            <a:r>
              <a:rPr lang="fr-FR" dirty="0"/>
              <a:t>de l’Administration Publique</a:t>
            </a:r>
            <a:br>
              <a:rPr lang="fr-FR" dirty="0"/>
            </a:br>
            <a:r>
              <a:rPr lang="fr-FR" sz="3300" dirty="0"/>
              <a:t>selon SCN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E47CDE-55B2-4A4C-B717-5DDE67666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Un pseudo-indice des prix de production : cet indice doit être tel que, lorsqu’il est comparé à l’indice des prix des entrées agrégées, la différence entre les deux corresponde à la croissance de la productivité censée avoir eu lieu au cours du processus de production.</a:t>
            </a:r>
          </a:p>
          <a:p>
            <a:r>
              <a:rPr lang="fr-FR" dirty="0"/>
              <a:t>« méthode du volume de production »: Elle se fonde sur le calcul d’un indicateur de volume de la production à l’aide de mesures correctement pondérées de la production de diverses catégories de biens et services non marchands produits.</a:t>
            </a:r>
          </a:p>
          <a:p>
            <a:r>
              <a:rPr lang="fr-FR" dirty="0"/>
              <a:t>« méthode des entrées »: La méthode des entrées consiste à mesurer les variations de la production au moyen des variations de la somme pondérée des mesures de volume de toutes les entrées. </a:t>
            </a:r>
          </a:p>
          <a:p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2816644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EF5F9-B67D-43EC-B1C8-0A64AC12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/>
              <a:t>Production en volume </a:t>
            </a:r>
            <a:br>
              <a:rPr lang="fr-FR" dirty="0"/>
            </a:br>
            <a:r>
              <a:rPr lang="fr-FR" dirty="0"/>
              <a:t>de l’Administration Publique</a:t>
            </a:r>
            <a:br>
              <a:rPr lang="fr-FR" dirty="0"/>
            </a:br>
            <a:r>
              <a:rPr lang="fr-FR" sz="3300" dirty="0"/>
              <a:t>Madagascar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E47CDE-55B2-4A4C-B717-5DDE67666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3600" dirty="0"/>
              <a:t>« Méthode des entrées »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* vol(</a:t>
            </a:r>
            <a:r>
              <a:rPr lang="fr-FR" sz="3200" dirty="0"/>
              <a:t>Dépenses de fonctionnement </a:t>
            </a:r>
            <a:r>
              <a:rPr lang="fr-FR" sz="3200" dirty="0">
                <a:solidFill>
                  <a:srgbClr val="FF0000"/>
                </a:solidFill>
              </a:rPr>
              <a:t>) = valeur courante déflatée par les indice de prix des consommations intermédiaires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* vol(</a:t>
            </a:r>
            <a:r>
              <a:rPr lang="fr-FR" sz="3200" dirty="0"/>
              <a:t>rémunération des agents de l’Etat</a:t>
            </a:r>
            <a:r>
              <a:rPr lang="fr-FR" sz="3200" dirty="0">
                <a:solidFill>
                  <a:srgbClr val="FF0000"/>
                </a:solidFill>
              </a:rPr>
              <a:t>)= valeur courante déflatée par les indice de salaire unitaire des fonctionnaires</a:t>
            </a:r>
          </a:p>
          <a:p>
            <a:pPr marL="0" indent="0">
              <a:buNone/>
            </a:pPr>
            <a:r>
              <a:rPr lang="fr-FR" sz="3200" dirty="0">
                <a:solidFill>
                  <a:srgbClr val="FF0000"/>
                </a:solidFill>
              </a:rPr>
              <a:t>* vol(</a:t>
            </a:r>
            <a:r>
              <a:rPr lang="fr-FR" sz="3200" dirty="0"/>
              <a:t>Consommation de capitale fixe</a:t>
            </a:r>
            <a:r>
              <a:rPr lang="fr-FR" sz="3200" dirty="0">
                <a:solidFill>
                  <a:srgbClr val="FF0000"/>
                </a:solidFill>
              </a:rPr>
              <a:t>) = calculée directement avec la Méthode d’Inventaire Permanente (MIP)</a:t>
            </a:r>
          </a:p>
          <a:p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1865200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AD4088E-A395-4860-86D3-E08F61895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Ancienne méthode : Volume de la rémunération des agents de l’Etat</a:t>
            </a:r>
            <a:endParaRPr lang="fr-M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9E32041-5395-4F00-A1CF-038DE9B426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fr-FR" sz="2800" dirty="0"/>
                  <a:t>Valeur courante déflatée par les indice de salaire unitaire des fonctionnaires, n nombre des fonctionnaires</a:t>
                </a:r>
              </a:p>
              <a:p>
                <a:pPr lvl="1"/>
                <a:r>
                  <a:rPr lang="fr-FR" dirty="0"/>
                  <a:t>Salaire nominale d’un fonctionnaire i: Si</a:t>
                </a:r>
              </a:p>
              <a:p>
                <a:pPr lvl="1"/>
                <a:r>
                  <a:rPr lang="fr-FR" dirty="0"/>
                  <a:t>Augmentation de salaire: indice Is</a:t>
                </a:r>
              </a:p>
              <a:p>
                <a:pPr lvl="1"/>
                <a:r>
                  <a:rPr lang="fr-FR" dirty="0"/>
                  <a:t>Le volume de la rémunération:</a:t>
                </a:r>
              </a:p>
              <a:p>
                <a:pPr marL="457200" lvl="1" indent="0">
                  <a:buNone/>
                </a:pPr>
                <a:r>
                  <a:rPr lang="pt-BR" sz="4400" dirty="0"/>
                  <a:t>Vol_rem</a:t>
                </a:r>
                <a14:m>
                  <m:oMath xmlns:m="http://schemas.openxmlformats.org/officeDocument/2006/math">
                    <m:r>
                      <a:rPr lang="pt-BR" sz="440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sz="44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40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𝑆𝑖</m:t>
                            </m:r>
                          </m:num>
                          <m:den>
                            <m:r>
                              <a:rPr lang="fr-FR" sz="4400" b="0" i="1" smtClean="0">
                                <a:latin typeface="Cambria Math" panose="02040503050406030204" pitchFamily="18" charset="0"/>
                              </a:rPr>
                              <m:t>𝐼𝑠</m:t>
                            </m:r>
                          </m:den>
                        </m:f>
                      </m:e>
                    </m:nary>
                  </m:oMath>
                </a14:m>
                <a:endParaRPr lang="fr-FR" sz="4400" dirty="0"/>
              </a:p>
              <a:p>
                <a:pPr marL="457200" lvl="1" indent="0">
                  <a:buNone/>
                </a:pPr>
                <a:endParaRPr lang="fr-MG" sz="4400" dirty="0"/>
              </a:p>
              <a:p>
                <a:pPr marL="457200" lvl="1" indent="0">
                  <a:buNone/>
                </a:pPr>
                <a:r>
                  <a:rPr lang="pt-BR" sz="4400" dirty="0"/>
                  <a:t> 		 </a:t>
                </a:r>
                <a14:m>
                  <m:oMath xmlns:m="http://schemas.openxmlformats.org/officeDocument/2006/math">
                    <m:r>
                      <a:rPr lang="pt-BR" sz="44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sz="4400" dirty="0"/>
                  <a:t>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4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pt-BR" sz="4400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pt-BR" sz="4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𝑆𝑖</m:t>
                        </m:r>
                      </m:e>
                    </m:nary>
                  </m:oMath>
                </a14:m>
                <a:r>
                  <a:rPr lang="fr-FR" sz="4400" dirty="0"/>
                  <a:t>)/Is</a:t>
                </a:r>
              </a:p>
              <a:p>
                <a:pPr marL="457200" lvl="1" indent="0">
                  <a:buNone/>
                </a:pPr>
                <a:endParaRPr lang="fr-FR" sz="4400" dirty="0"/>
              </a:p>
              <a:p>
                <a:pPr marL="457200" lvl="1" indent="0">
                  <a:buNone/>
                </a:pPr>
                <a:r>
                  <a:rPr lang="fr-FR" sz="4400" dirty="0"/>
                  <a:t>		</a:t>
                </a:r>
                <a:r>
                  <a:rPr lang="pt-BR" sz="4400" dirty="0"/>
                  <a:t> </a:t>
                </a:r>
                <a14:m>
                  <m:oMath xmlns:m="http://schemas.openxmlformats.org/officeDocument/2006/math">
                    <m:r>
                      <a:rPr lang="pt-BR" sz="440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fr-FR" sz="4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𝑀𝑎𝑠𝑠𝑒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sz="4400" b="0" i="1" smtClean="0">
                            <a:latin typeface="Cambria Math" panose="02040503050406030204" pitchFamily="18" charset="0"/>
                          </a:rPr>
                          <m:t>𝑠𝑎𝑙𝑎𝑟𝑖𝑎𝑙𝑒</m:t>
                        </m:r>
                      </m:num>
                      <m:den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𝐼𝑠</m:t>
                        </m:r>
                      </m:den>
                    </m:f>
                  </m:oMath>
                </a14:m>
                <a:endParaRPr lang="pt-BR" sz="44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9E32041-5395-4F00-A1CF-038DE9B426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/>
                </a:stretch>
              </a:blipFill>
            </p:spPr>
            <p:txBody>
              <a:bodyPr/>
              <a:lstStyle/>
              <a:p>
                <a:r>
                  <a:rPr lang="fr-M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Parchemin : vertical 4">
            <a:extLst>
              <a:ext uri="{FF2B5EF4-FFF2-40B4-BE49-F238E27FC236}">
                <a16:creationId xmlns:a16="http://schemas.microsoft.com/office/drawing/2014/main" id="{545A58D3-5F2B-4506-A4BF-E6B3BA669B71}"/>
              </a:ext>
            </a:extLst>
          </p:cNvPr>
          <p:cNvSpPr/>
          <p:nvPr/>
        </p:nvSpPr>
        <p:spPr>
          <a:xfrm>
            <a:off x="7938655" y="2634167"/>
            <a:ext cx="3415145" cy="1325563"/>
          </a:xfrm>
          <a:prstGeom prst="verticalScroll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fr-FR" sz="1800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our le cas de Madagascar cette hausse est décrétée par le Président de la République</a:t>
            </a:r>
          </a:p>
          <a:p>
            <a:pPr algn="ctr"/>
            <a:endParaRPr lang="fr-MG" dirty="0"/>
          </a:p>
        </p:txBody>
      </p:sp>
    </p:spTree>
    <p:extLst>
      <p:ext uri="{BB962C8B-B14F-4D97-AF65-F5344CB8AC3E}">
        <p14:creationId xmlns:p14="http://schemas.microsoft.com/office/powerpoint/2010/main" val="273840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5A3E9-0D6B-4358-8276-7C5B59A30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Pandémie de COVID-19</a:t>
            </a:r>
            <a:br>
              <a:rPr lang="fr-FR" dirty="0"/>
            </a:br>
            <a:r>
              <a:rPr lang="fr-FR" dirty="0"/>
              <a:t>Mesures prises par l’Etat: Confinement</a:t>
            </a:r>
            <a:endParaRPr lang="fr-M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4F5E339-3E34-4B69-AF37-7C735EEADCD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57200" lvl="1" indent="0">
                  <a:buNone/>
                </a:pPr>
                <a:r>
                  <a:rPr lang="fr-FR" dirty="0"/>
                  <a:t>Au niveau de l’Administration publique</a:t>
                </a:r>
              </a:p>
              <a:p>
                <a:pPr lvl="2"/>
                <a:r>
                  <a:rPr lang="fr-FR" sz="2400" dirty="0"/>
                  <a:t>Arrêt des certaines activités exemple éducation</a:t>
                </a:r>
              </a:p>
              <a:p>
                <a:pPr lvl="2"/>
                <a:r>
                  <a:rPr lang="fr-FR" sz="2400" dirty="0"/>
                  <a:t>Les fonctionnaires ont continué de recevoir leur salaire</a:t>
                </a:r>
              </a:p>
              <a:p>
                <a:pPr lvl="2"/>
                <a:r>
                  <a:rPr lang="fr-FR" sz="2400" dirty="0"/>
                  <a:t> Volume de production avec l’ancienne méthode</a:t>
                </a:r>
              </a:p>
              <a:p>
                <a:pPr marL="457200" lvl="1" indent="0">
                  <a:buNone/>
                </a:pPr>
                <a:r>
                  <a:rPr lang="pt-BR" sz="3600" dirty="0"/>
                  <a:t>		</a:t>
                </a:r>
              </a:p>
              <a:p>
                <a:pPr marL="457200" lvl="1" indent="0">
                  <a:buNone/>
                </a:pPr>
                <a:r>
                  <a:rPr lang="pt-BR" sz="3600" dirty="0"/>
                  <a:t>	</a:t>
                </a:r>
                <a:r>
                  <a:rPr lang="pt-BR" sz="4500" dirty="0"/>
                  <a:t>	Vol_rem </a:t>
                </a:r>
                <a14:m>
                  <m:oMath xmlns:m="http://schemas.openxmlformats.org/officeDocument/2006/math">
                    <m:r>
                      <a:rPr lang="pt-BR" sz="450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fr-FR" sz="4500" dirty="0"/>
                  <a:t>Masse salariale/Is</a:t>
                </a:r>
                <a:endParaRPr lang="fr-MG" sz="4500" dirty="0"/>
              </a:p>
              <a:p>
                <a:pPr marL="457200" lvl="1" indent="0">
                  <a:buNone/>
                </a:pPr>
                <a:endParaRPr lang="fr-FR" dirty="0"/>
              </a:p>
              <a:p>
                <a:pPr marL="457200" lvl="1" indent="0">
                  <a:buNone/>
                </a:pPr>
                <a:r>
                  <a:rPr lang="fr-FR" dirty="0"/>
                  <a:t>	</a:t>
                </a:r>
                <a:r>
                  <a:rPr lang="fr-FR" sz="4400" i="1" dirty="0">
                    <a:solidFill>
                      <a:srgbClr val="FF0000"/>
                    </a:solidFill>
                  </a:rPr>
                  <a:t>ne reflète plus l’arrêt des activités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14F5E339-3E34-4B69-AF37-7C735EEADCD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fr-MG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9118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21666C-20EF-4131-BB14-7ECCD9E60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dirty="0"/>
              <a:t>Nouvelle approche méthodologique pour le volume de la rémunération</a:t>
            </a:r>
            <a:endParaRPr lang="fr-M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6E5814-59E5-41FA-9CA5-5E5715FB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Composantes</a:t>
            </a:r>
          </a:p>
          <a:p>
            <a:pPr lvl="1"/>
            <a:r>
              <a:rPr lang="fr-FR" sz="4400" dirty="0"/>
              <a:t>Salaire nominale d’un fonctionnaire i: Si</a:t>
            </a:r>
          </a:p>
          <a:p>
            <a:pPr lvl="1"/>
            <a:r>
              <a:rPr lang="fr-FR" sz="4400" dirty="0"/>
              <a:t>Augmentation de salaire: indice Is</a:t>
            </a:r>
          </a:p>
          <a:p>
            <a:pPr lvl="1"/>
            <a:r>
              <a:rPr lang="fr-FR" sz="4400" dirty="0"/>
              <a:t>le </a:t>
            </a:r>
            <a:r>
              <a:rPr lang="fr-FR" sz="4400" dirty="0">
                <a:solidFill>
                  <a:srgbClr val="FF0000"/>
                </a:solidFill>
              </a:rPr>
              <a:t>volume de travail </a:t>
            </a:r>
            <a:r>
              <a:rPr lang="fr-FR" sz="4400" dirty="0"/>
              <a:t>de chaque agent de l’Etat pour mesurer la quantité de travail fourni: Vi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3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1740</TotalTime>
  <Words>950</Words>
  <Application>Microsoft Office PowerPoint</Application>
  <PresentationFormat>Grand écran</PresentationFormat>
  <Paragraphs>111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Cambria Math</vt:lpstr>
      <vt:lpstr>Office Theme</vt:lpstr>
      <vt:lpstr>CONFERENCE INTERNATIONALE SUR LA COMPTABILITE NATIONALE ET SES IMPLICATIONS DANS LA VIE PUBLIQUE  Organisée par AFRISTAT  PRODUCTION EN VOLUME DE L’ADMINISTRATION PUBLIQUE UNE APPROCHE METHODOLOGIQUE</vt:lpstr>
      <vt:lpstr>Contexte</vt:lpstr>
      <vt:lpstr>Production de l’Administration Publique selon le SCN</vt:lpstr>
      <vt:lpstr>Production de l’Administration Publique selon le SCN </vt:lpstr>
      <vt:lpstr>Production en volume  de l’Administration Publique selon SCN</vt:lpstr>
      <vt:lpstr>Production en volume  de l’Administration Publique Madagascar</vt:lpstr>
      <vt:lpstr>Ancienne méthode : Volume de la rémunération des agents de l’Etat</vt:lpstr>
      <vt:lpstr>Pandémie de COVID-19 Mesures prises par l’Etat: Confinement</vt:lpstr>
      <vt:lpstr>Nouvelle approche méthodologique pour le volume de la rémunération</vt:lpstr>
      <vt:lpstr>Nouvelle approche méthodologique pour le volume de la rémunération</vt:lpstr>
      <vt:lpstr>Lien entre ancienne et nouvelle méthodologie</vt:lpstr>
      <vt:lpstr>Calcul de volume de la rémunération des agents de l’Etat pour le cas de la pandémie de COVID-19</vt:lpstr>
      <vt:lpstr>RESULTATS</vt:lpstr>
      <vt:lpstr>Questions ouvertes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PRODUCTION EN VOLUME DE L’ADMINISTRATION PUBLIQUE UNE APPROCHE METHODOLOGIQUE</dc:title>
  <dc:creator>Manitra</dc:creator>
  <cp:lastModifiedBy>Manitra</cp:lastModifiedBy>
  <cp:revision>72</cp:revision>
  <dcterms:created xsi:type="dcterms:W3CDTF">2020-07-17T07:11:53Z</dcterms:created>
  <dcterms:modified xsi:type="dcterms:W3CDTF">2021-02-03T08:50:10Z</dcterms:modified>
</cp:coreProperties>
</file>