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7" r:id="rId2"/>
    <p:sldId id="258" r:id="rId3"/>
    <p:sldId id="288" r:id="rId4"/>
    <p:sldId id="295" r:id="rId5"/>
    <p:sldId id="297" r:id="rId6"/>
    <p:sldId id="296" r:id="rId7"/>
    <p:sldId id="292" r:id="rId8"/>
    <p:sldId id="298" r:id="rId9"/>
    <p:sldId id="299" r:id="rId10"/>
    <p:sldId id="300" r:id="rId11"/>
    <p:sldId id="301" r:id="rId12"/>
    <p:sldId id="291" r:id="rId13"/>
    <p:sldId id="290" r:id="rId14"/>
    <p:sldId id="294" r:id="rId15"/>
    <p:sldId id="261" r:id="rId16"/>
  </p:sldIdLst>
  <p:sldSz cx="9144000" cy="5715000" type="screen16x10"/>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D4D"/>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7" d="100"/>
          <a:sy n="97" d="100"/>
        </p:scale>
        <p:origin x="1042" y="-29"/>
      </p:cViewPr>
      <p:guideLst>
        <p:guide orient="horz" pos="180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1657048-B56B-4EC5-B067-D5BFD72119E3}" type="datetimeFigureOut">
              <a:rPr lang="fr-FR" smtClean="0"/>
              <a:pPr/>
              <a:t>03/02/2021</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2D56ABE-C27C-49E9-A261-8B3F7FFC8446}" type="slidenum">
              <a:rPr lang="fr-FR" smtClean="0"/>
              <a:pPr/>
              <a:t>‹N°›</a:t>
            </a:fld>
            <a:endParaRPr lang="fr-FR"/>
          </a:p>
        </p:txBody>
      </p:sp>
    </p:spTree>
    <p:extLst>
      <p:ext uri="{BB962C8B-B14F-4D97-AF65-F5344CB8AC3E}">
        <p14:creationId xmlns:p14="http://schemas.microsoft.com/office/powerpoint/2010/main" val="32434332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EAB7E6E9-9459-4E76-94D2-0E7BC4CE28A0}" type="datetimeFigureOut">
              <a:rPr lang="fr-FR"/>
              <a:pPr>
                <a:defRPr/>
              </a:pPr>
              <a:t>03/02/2021</a:t>
            </a:fld>
            <a:endParaRPr lang="fr-FR"/>
          </a:p>
        </p:txBody>
      </p:sp>
      <p:sp>
        <p:nvSpPr>
          <p:cNvPr id="4" name="Espace réservé de l'image des diapositives 3"/>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4842EBE7-2676-476A-BD6E-35A96D6FD7A8}" type="slidenum">
              <a:rPr lang="fr-FR"/>
              <a:pPr>
                <a:defRPr/>
              </a:pPr>
              <a:t>‹N°›</a:t>
            </a:fld>
            <a:endParaRPr lang="fr-FR"/>
          </a:p>
        </p:txBody>
      </p:sp>
    </p:spTree>
    <p:extLst>
      <p:ext uri="{BB962C8B-B14F-4D97-AF65-F5344CB8AC3E}">
        <p14:creationId xmlns:p14="http://schemas.microsoft.com/office/powerpoint/2010/main" val="20505151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Diapositive de titr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Forme libre 3"/>
          <p:cNvSpPr/>
          <p:nvPr/>
        </p:nvSpPr>
        <p:spPr>
          <a:xfrm>
            <a:off x="-12700" y="2636838"/>
            <a:ext cx="9156700" cy="2111375"/>
          </a:xfrm>
          <a:custGeom>
            <a:avLst/>
            <a:gdLst>
              <a:gd name="connsiteX0" fmla="*/ 0 w 9169758"/>
              <a:gd name="connsiteY0" fmla="*/ 0 h 2474890"/>
              <a:gd name="connsiteX1" fmla="*/ 2923504 w 9169758"/>
              <a:gd name="connsiteY1" fmla="*/ 2292439 h 2474890"/>
              <a:gd name="connsiteX2" fmla="*/ 9169758 w 9169758"/>
              <a:gd name="connsiteY2" fmla="*/ 1094704 h 2474890"/>
            </a:gdLst>
            <a:ahLst/>
            <a:cxnLst>
              <a:cxn ang="0">
                <a:pos x="connsiteX0" y="connsiteY0"/>
              </a:cxn>
              <a:cxn ang="0">
                <a:pos x="connsiteX1" y="connsiteY1"/>
              </a:cxn>
              <a:cxn ang="0">
                <a:pos x="connsiteX2" y="connsiteY2"/>
              </a:cxn>
            </a:cxnLst>
            <a:rect l="l" t="t" r="r" b="b"/>
            <a:pathLst>
              <a:path w="9169758" h="2474890">
                <a:moveTo>
                  <a:pt x="0" y="0"/>
                </a:moveTo>
                <a:cubicBezTo>
                  <a:pt x="697605" y="1054994"/>
                  <a:pt x="1395211" y="2109988"/>
                  <a:pt x="2923504" y="2292439"/>
                </a:cubicBezTo>
                <a:cubicBezTo>
                  <a:pt x="4451797" y="2474890"/>
                  <a:pt x="6810777" y="1784797"/>
                  <a:pt x="9169758" y="1094704"/>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sp>
        <p:nvSpPr>
          <p:cNvPr id="5" name="Forme libre 4"/>
          <p:cNvSpPr/>
          <p:nvPr/>
        </p:nvSpPr>
        <p:spPr>
          <a:xfrm>
            <a:off x="2889250" y="3627438"/>
            <a:ext cx="6254750" cy="2087562"/>
          </a:xfrm>
          <a:custGeom>
            <a:avLst/>
            <a:gdLst>
              <a:gd name="connsiteX0" fmla="*/ 1064654 w 6138930"/>
              <a:gd name="connsiteY0" fmla="*/ 2511380 h 2511380"/>
              <a:gd name="connsiteX1" fmla="*/ 845713 w 6138930"/>
              <a:gd name="connsiteY1" fmla="*/ 1596980 h 2511380"/>
              <a:gd name="connsiteX2" fmla="*/ 6138930 w 6138930"/>
              <a:gd name="connsiteY2" fmla="*/ 0 h 2511380"/>
            </a:gdLst>
            <a:ahLst/>
            <a:cxnLst>
              <a:cxn ang="0">
                <a:pos x="connsiteX0" y="connsiteY0"/>
              </a:cxn>
              <a:cxn ang="0">
                <a:pos x="connsiteX1" y="connsiteY1"/>
              </a:cxn>
              <a:cxn ang="0">
                <a:pos x="connsiteX2" y="connsiteY2"/>
              </a:cxn>
            </a:cxnLst>
            <a:rect l="l" t="t" r="r" b="b"/>
            <a:pathLst>
              <a:path w="6138930" h="2511380">
                <a:moveTo>
                  <a:pt x="1064654" y="2511380"/>
                </a:moveTo>
                <a:cubicBezTo>
                  <a:pt x="532327" y="2263461"/>
                  <a:pt x="0" y="2015543"/>
                  <a:pt x="845713" y="1596980"/>
                </a:cubicBezTo>
                <a:cubicBezTo>
                  <a:pt x="1691426" y="1178417"/>
                  <a:pt x="3915178" y="589208"/>
                  <a:pt x="6138930" y="0"/>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sp>
        <p:nvSpPr>
          <p:cNvPr id="6" name="Forme libre 5"/>
          <p:cNvSpPr/>
          <p:nvPr/>
        </p:nvSpPr>
        <p:spPr>
          <a:xfrm>
            <a:off x="0" y="3649663"/>
            <a:ext cx="9144000" cy="1728787"/>
          </a:xfrm>
          <a:custGeom>
            <a:avLst/>
            <a:gdLst>
              <a:gd name="connsiteX0" fmla="*/ 0 w 9144000"/>
              <a:gd name="connsiteY0" fmla="*/ 2073499 h 2073499"/>
              <a:gd name="connsiteX1" fmla="*/ 3760631 w 9144000"/>
              <a:gd name="connsiteY1" fmla="*/ 1390919 h 2073499"/>
              <a:gd name="connsiteX2" fmla="*/ 9144000 w 9144000"/>
              <a:gd name="connsiteY2" fmla="*/ 0 h 2073499"/>
            </a:gdLst>
            <a:ahLst/>
            <a:cxnLst>
              <a:cxn ang="0">
                <a:pos x="connsiteX0" y="connsiteY0"/>
              </a:cxn>
              <a:cxn ang="0">
                <a:pos x="connsiteX1" y="connsiteY1"/>
              </a:cxn>
              <a:cxn ang="0">
                <a:pos x="connsiteX2" y="connsiteY2"/>
              </a:cxn>
            </a:cxnLst>
            <a:rect l="l" t="t" r="r" b="b"/>
            <a:pathLst>
              <a:path w="9144000" h="2073499">
                <a:moveTo>
                  <a:pt x="0" y="2073499"/>
                </a:moveTo>
                <a:cubicBezTo>
                  <a:pt x="1118315" y="1905000"/>
                  <a:pt x="2236631" y="1736502"/>
                  <a:pt x="3760631" y="1390919"/>
                </a:cubicBezTo>
                <a:cubicBezTo>
                  <a:pt x="5284631" y="1045336"/>
                  <a:pt x="7214315" y="522668"/>
                  <a:pt x="9144000" y="0"/>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sp>
        <p:nvSpPr>
          <p:cNvPr id="7" name="Forme libre 6"/>
          <p:cNvSpPr/>
          <p:nvPr/>
        </p:nvSpPr>
        <p:spPr>
          <a:xfrm>
            <a:off x="5076825" y="3695700"/>
            <a:ext cx="4067175" cy="2019300"/>
          </a:xfrm>
          <a:custGeom>
            <a:avLst/>
            <a:gdLst>
              <a:gd name="connsiteX0" fmla="*/ 3668332 w 3964546"/>
              <a:gd name="connsiteY0" fmla="*/ 2446986 h 2446986"/>
              <a:gd name="connsiteX1" fmla="*/ 49369 w 3964546"/>
              <a:gd name="connsiteY1" fmla="*/ 1262129 h 2446986"/>
              <a:gd name="connsiteX2" fmla="*/ 3964546 w 3964546"/>
              <a:gd name="connsiteY2" fmla="*/ 0 h 2446986"/>
            </a:gdLst>
            <a:ahLst/>
            <a:cxnLst>
              <a:cxn ang="0">
                <a:pos x="connsiteX0" y="connsiteY0"/>
              </a:cxn>
              <a:cxn ang="0">
                <a:pos x="connsiteX1" y="connsiteY1"/>
              </a:cxn>
              <a:cxn ang="0">
                <a:pos x="connsiteX2" y="connsiteY2"/>
              </a:cxn>
            </a:cxnLst>
            <a:rect l="l" t="t" r="r" b="b"/>
            <a:pathLst>
              <a:path w="3964546" h="2446986">
                <a:moveTo>
                  <a:pt x="3668332" y="2446986"/>
                </a:moveTo>
                <a:cubicBezTo>
                  <a:pt x="1834166" y="2058473"/>
                  <a:pt x="0" y="1669960"/>
                  <a:pt x="49369" y="1262129"/>
                </a:cubicBezTo>
                <a:cubicBezTo>
                  <a:pt x="98738" y="854298"/>
                  <a:pt x="2031642" y="427149"/>
                  <a:pt x="3964546" y="0"/>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pic>
        <p:nvPicPr>
          <p:cNvPr id="8" name="Picture 13" descr="Logo-AFRISTAT-2"/>
          <p:cNvPicPr>
            <a:picLocks noChangeAspect="1" noChangeArrowheads="1"/>
          </p:cNvPicPr>
          <p:nvPr/>
        </p:nvPicPr>
        <p:blipFill>
          <a:blip r:embed="rId3" cstate="print"/>
          <a:srcRect/>
          <a:stretch>
            <a:fillRect/>
          </a:stretch>
        </p:blipFill>
        <p:spPr bwMode="auto">
          <a:xfrm>
            <a:off x="3419475" y="193675"/>
            <a:ext cx="2303463" cy="1498600"/>
          </a:xfrm>
          <a:prstGeom prst="rect">
            <a:avLst/>
          </a:prstGeom>
          <a:noFill/>
          <a:ln w="9525">
            <a:noFill/>
            <a:miter lim="800000"/>
            <a:headEnd/>
            <a:tailEnd/>
          </a:ln>
        </p:spPr>
      </p:pic>
      <p:sp>
        <p:nvSpPr>
          <p:cNvPr id="26626" name="Espace réservé du titre 1"/>
          <p:cNvSpPr>
            <a:spLocks noGrp="1"/>
          </p:cNvSpPr>
          <p:nvPr>
            <p:ph type="ctrTitle"/>
          </p:nvPr>
        </p:nvSpPr>
        <p:spPr>
          <a:xfrm>
            <a:off x="685800" y="1992313"/>
            <a:ext cx="7772400" cy="1225550"/>
          </a:xfrm>
        </p:spPr>
        <p:txBody>
          <a:bodyPr/>
          <a:lstStyle>
            <a:lvl1pPr algn="ctr">
              <a:defRPr smtClean="0"/>
            </a:lvl1pPr>
          </a:lstStyle>
          <a:p>
            <a:pPr lvl="0"/>
            <a:r>
              <a:rPr lang="fr-FR" noProof="0"/>
              <a:t>Cliquez pour modifier le style du titre</a:t>
            </a:r>
          </a:p>
        </p:txBody>
      </p:sp>
      <p:sp>
        <p:nvSpPr>
          <p:cNvPr id="26627" name="Espace réservé du texte 2"/>
          <p:cNvSpPr>
            <a:spLocks noGrp="1"/>
          </p:cNvSpPr>
          <p:nvPr>
            <p:ph type="subTitle" idx="1"/>
          </p:nvPr>
        </p:nvSpPr>
        <p:spPr>
          <a:xfrm>
            <a:off x="1371600" y="3362325"/>
            <a:ext cx="6400800" cy="1460500"/>
          </a:xfrm>
        </p:spPr>
        <p:txBody>
          <a:bodyPr/>
          <a:lstStyle>
            <a:lvl1pPr marL="0" indent="0" algn="ctr">
              <a:buFont typeface="Calibri" pitchFamily="34" charset="0"/>
              <a:buNone/>
              <a:defRPr smtClean="0"/>
            </a:lvl1pPr>
          </a:lstStyle>
          <a:p>
            <a:pPr lvl="0"/>
            <a:r>
              <a:rPr lang="fr-FR" noProof="0"/>
              <a:t>Cliquez pour modifier le style des sous-titres du masque</a:t>
            </a:r>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000500"/>
            <a:ext cx="5486400" cy="472282"/>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510646"/>
            <a:ext cx="5486400" cy="3429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Cliquez sur l'icône pour ajouter une image</a:t>
            </a:r>
          </a:p>
        </p:txBody>
      </p:sp>
      <p:sp>
        <p:nvSpPr>
          <p:cNvPr id="4" name="Espace réservé du texte 3"/>
          <p:cNvSpPr>
            <a:spLocks noGrp="1"/>
          </p:cNvSpPr>
          <p:nvPr>
            <p:ph type="body" sz="half" idx="2"/>
          </p:nvPr>
        </p:nvSpPr>
        <p:spPr>
          <a:xfrm>
            <a:off x="1792288" y="4472782"/>
            <a:ext cx="5486400" cy="6707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643E34E6-FE83-41F0-845C-13DFE5E92C58}" type="datetime1">
              <a:rPr lang="fr-FR" smtClean="0"/>
              <a:pPr>
                <a:defRPr/>
              </a:pPr>
              <a:t>03/02/2021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9A374B3B-C974-4A8A-B6BE-C56D034BB298}" type="slidenum">
              <a:rPr lang="fr-FR"/>
              <a:pPr>
                <a:defRPr/>
              </a:pPr>
              <a:t>‹N°›</a:t>
            </a:fld>
            <a:endParaRPr lang="fr-FR"/>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ABC52D00-8749-4B60-9FF6-0EA03643983B}" type="datetime1">
              <a:rPr lang="fr-FR" smtClean="0"/>
              <a:pPr>
                <a:defRPr/>
              </a:pPr>
              <a:t>03/02/2021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0B1A18EC-DBE9-4629-A696-27E9C0DB2A78}" type="slidenum">
              <a:rPr lang="fr-FR"/>
              <a:pPr>
                <a:defRPr/>
              </a:pPr>
              <a:t>‹N°›</a:t>
            </a:fld>
            <a:endParaRPr lang="fr-FR"/>
          </a:p>
        </p:txBody>
      </p:sp>
    </p:spTree>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28866"/>
            <a:ext cx="2057400" cy="4876271"/>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28866"/>
            <a:ext cx="6019800" cy="4876271"/>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5BE593C8-03BD-4B7A-90F0-94348680E069}" type="datetime1">
              <a:rPr lang="fr-FR" smtClean="0"/>
              <a:pPr>
                <a:defRPr/>
              </a:pPr>
              <a:t>03/02/2021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BE6A48AD-F173-42FB-8657-175E85518D9A}" type="slidenum">
              <a:rPr lang="fr-FR"/>
              <a:pPr>
                <a:defRPr/>
              </a:pPr>
              <a:t>‹N°›</a:t>
            </a:fld>
            <a:endParaRPr lang="fr-FR"/>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775355"/>
            <a:ext cx="7772400" cy="1225021"/>
          </a:xfrm>
        </p:spPr>
        <p:txBody>
          <a:bodyPr/>
          <a:lstStyle/>
          <a:p>
            <a:r>
              <a:rPr lang="fr-FR"/>
              <a:t>Cliquez pour modifier le style du titre</a:t>
            </a:r>
          </a:p>
        </p:txBody>
      </p:sp>
      <p:sp>
        <p:nvSpPr>
          <p:cNvPr id="3" name="Sous-titre 2"/>
          <p:cNvSpPr>
            <a:spLocks noGrp="1"/>
          </p:cNvSpPr>
          <p:nvPr>
            <p:ph type="subTitle" idx="1"/>
          </p:nvPr>
        </p:nvSpPr>
        <p:spPr>
          <a:xfrm>
            <a:off x="1371600" y="3238500"/>
            <a:ext cx="6400800" cy="14605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lvl1pPr>
              <a:defRPr/>
            </a:lvl1pPr>
          </a:lstStyle>
          <a:p>
            <a:pPr>
              <a:defRPr/>
            </a:pPr>
            <a:fld id="{ADCC4760-4FFD-45F1-B761-98EFD1ACBD6F}" type="datetime1">
              <a:rPr lang="fr-FR" smtClean="0"/>
              <a:pPr>
                <a:defRPr/>
              </a:pPr>
              <a:t>03/02/2021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5C24B015-AE7D-406C-9BB7-1FD3A5C9279E}" type="slidenum">
              <a:rPr lang="fr-FR"/>
              <a:pPr>
                <a:defRPr/>
              </a:pPr>
              <a:t>‹N°›</a:t>
            </a:fld>
            <a:endParaRPr lang="fr-FR"/>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F0E69002-FFFD-4599-BC6F-B46AAE4CF4B5}" type="datetime1">
              <a:rPr lang="fr-FR" smtClean="0"/>
              <a:pPr>
                <a:defRPr/>
              </a:pPr>
              <a:t>03/02/2021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A137E0C4-FCA3-41AC-BA4D-3D787B76FAC6}" type="slidenum">
              <a:rPr lang="fr-FR"/>
              <a:pPr>
                <a:defRPr/>
              </a:pPr>
              <a:t>‹N°›</a:t>
            </a:fld>
            <a:endParaRPr lang="fr-FR"/>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3672418"/>
            <a:ext cx="7772400" cy="1135062"/>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422261"/>
            <a:ext cx="7772400" cy="125015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35E2E55B-FBEB-4078-9572-E06F947FC0B3}" type="datetime1">
              <a:rPr lang="fr-FR" smtClean="0"/>
              <a:pPr>
                <a:defRPr/>
              </a:pPr>
              <a:t>03/02/2021</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AED87E82-9872-4FC2-8141-5FFDBCC2851E}" type="slidenum">
              <a:rPr lang="fr-FR"/>
              <a:pPr>
                <a:defRPr/>
              </a:pPr>
              <a:t>‹N°›</a:t>
            </a:fld>
            <a:endParaRPr lang="fr-FR"/>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333501"/>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333501"/>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p:cNvSpPr>
            <a:spLocks noGrp="1"/>
          </p:cNvSpPr>
          <p:nvPr>
            <p:ph type="dt" sz="half" idx="10"/>
          </p:nvPr>
        </p:nvSpPr>
        <p:spPr/>
        <p:txBody>
          <a:bodyPr/>
          <a:lstStyle>
            <a:lvl1pPr>
              <a:defRPr/>
            </a:lvl1pPr>
          </a:lstStyle>
          <a:p>
            <a:pPr>
              <a:defRPr/>
            </a:pPr>
            <a:fld id="{15DE05D5-2AE1-499A-85C4-62AE18AAC5D2}" type="datetime1">
              <a:rPr lang="fr-FR" smtClean="0"/>
              <a:pPr>
                <a:defRPr/>
              </a:pPr>
              <a:t>03/02/2021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538D85AC-97D6-468A-ACAE-129DF971DDD3}" type="slidenum">
              <a:rPr lang="fr-FR"/>
              <a:pPr>
                <a:defRPr/>
              </a:pPr>
              <a:t>‹N°›</a:t>
            </a:fld>
            <a:endParaRPr lang="fr-FR"/>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279261"/>
            <a:ext cx="4040188" cy="53313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7" y="1279261"/>
            <a:ext cx="4041775" cy="53313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7"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p:cNvSpPr>
            <a:spLocks noGrp="1"/>
          </p:cNvSpPr>
          <p:nvPr>
            <p:ph type="dt" sz="half" idx="10"/>
          </p:nvPr>
        </p:nvSpPr>
        <p:spPr/>
        <p:txBody>
          <a:bodyPr/>
          <a:lstStyle>
            <a:lvl1pPr>
              <a:defRPr/>
            </a:lvl1pPr>
          </a:lstStyle>
          <a:p>
            <a:pPr>
              <a:defRPr/>
            </a:pPr>
            <a:fld id="{816F18E6-0A62-49A5-8F62-C40C80165100}" type="datetime1">
              <a:rPr lang="fr-FR" smtClean="0"/>
              <a:pPr>
                <a:defRPr/>
              </a:pPr>
              <a:t>03/02/2021</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5E897463-0D36-4ED9-B38B-CEF98EEDC54B}" type="slidenum">
              <a:rPr lang="fr-FR"/>
              <a:pPr>
                <a:defRPr/>
              </a:pPr>
              <a:t>‹N°›</a:t>
            </a:fld>
            <a:endParaRPr lang="fr-FR"/>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3"/>
          <p:cNvSpPr>
            <a:spLocks noGrp="1"/>
          </p:cNvSpPr>
          <p:nvPr>
            <p:ph type="dt" sz="half" idx="10"/>
          </p:nvPr>
        </p:nvSpPr>
        <p:spPr/>
        <p:txBody>
          <a:bodyPr/>
          <a:lstStyle>
            <a:lvl1pPr>
              <a:defRPr/>
            </a:lvl1pPr>
          </a:lstStyle>
          <a:p>
            <a:pPr>
              <a:defRPr/>
            </a:pPr>
            <a:fld id="{4DD23288-ABE1-46B1-B7FC-1BF74D9B5DF4}" type="datetime1">
              <a:rPr lang="fr-FR" smtClean="0"/>
              <a:pPr>
                <a:defRPr/>
              </a:pPr>
              <a:t>03/02/2021</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C801C079-2898-4A05-A08C-72045C58F981}" type="slidenum">
              <a:rPr lang="fr-FR"/>
              <a:pPr>
                <a:defRPr/>
              </a:pPr>
              <a:t>‹N°›</a:t>
            </a:fld>
            <a:endParaRPr lang="fr-FR"/>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411F1F8E-991E-4396-A165-A921BC9A4A00}" type="datetime1">
              <a:rPr lang="fr-FR" smtClean="0"/>
              <a:pPr>
                <a:defRPr/>
              </a:pPr>
              <a:t>03/02/2021</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2562D79E-B635-4E9C-B917-EA393D309DBC}" type="slidenum">
              <a:rPr lang="fr-FR"/>
              <a:pPr>
                <a:defRPr/>
              </a:pPr>
              <a:t>‹N°›</a:t>
            </a:fld>
            <a:endParaRPr lang="fr-FR"/>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2" y="227541"/>
            <a:ext cx="3008313" cy="968376"/>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27543"/>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2" y="1195918"/>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A057BE5B-C64B-4F1A-8D50-5028A42F798A}" type="datetime1">
              <a:rPr lang="fr-FR" smtClean="0"/>
              <a:pPr>
                <a:defRPr/>
              </a:pPr>
              <a:t>03/02/2021</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906C0904-B411-40CF-86B5-F058310EDCF5}" type="slidenum">
              <a:rPr lang="fr-FR"/>
              <a:pPr>
                <a:defRPr/>
              </a:pPr>
              <a:t>‹N°›</a:t>
            </a:fld>
            <a:endParaRPr lang="fr-FR"/>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rgbClr val="0070C0">
                <a:alpha val="87000"/>
              </a:srgbClr>
            </a:gs>
            <a:gs pos="22000">
              <a:schemeClr val="accent1">
                <a:tint val="23500"/>
                <a:satMod val="160000"/>
                <a:alpha val="67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1908175" y="228600"/>
            <a:ext cx="6778625"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t>Cliquez pour modifier le style du titre</a:t>
            </a:r>
          </a:p>
        </p:txBody>
      </p:sp>
      <p:sp>
        <p:nvSpPr>
          <p:cNvPr id="1027" name="Espace réservé du texte 2"/>
          <p:cNvSpPr>
            <a:spLocks noGrp="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0" y="5437188"/>
            <a:ext cx="1619250" cy="303212"/>
          </a:xfrm>
          <a:prstGeom prst="rect">
            <a:avLst/>
          </a:prstGeom>
        </p:spPr>
        <p:txBody>
          <a:bodyPr vert="horz" wrap="square" lIns="91440" tIns="45720" rIns="91440" bIns="45720" numCol="1" anchor="ctr" anchorCtr="0" compatLnSpc="1">
            <a:prstTxWarp prst="textNoShape">
              <a:avLst/>
            </a:prstTxWarp>
          </a:bodyPr>
          <a:lstStyle>
            <a:lvl1pPr>
              <a:defRPr sz="1000" b="1" smtClean="0">
                <a:solidFill>
                  <a:srgbClr val="4D4D4D"/>
                </a:solidFill>
                <a:latin typeface="Calibri" pitchFamily="34" charset="0"/>
              </a:defRPr>
            </a:lvl1pPr>
          </a:lstStyle>
          <a:p>
            <a:pPr>
              <a:defRPr/>
            </a:pPr>
            <a:fld id="{6814D58F-3AD1-41BF-852B-1D51ED506030}" type="datetime1">
              <a:rPr lang="fr-FR" smtClean="0"/>
              <a:pPr>
                <a:defRPr/>
              </a:pPr>
              <a:t>03/02/2021</a:t>
            </a:fld>
            <a:endParaRPr lang="fr-FR"/>
          </a:p>
        </p:txBody>
      </p:sp>
      <p:sp>
        <p:nvSpPr>
          <p:cNvPr id="5" name="Espace réservé du pied de page 4"/>
          <p:cNvSpPr>
            <a:spLocks noGrp="1"/>
          </p:cNvSpPr>
          <p:nvPr>
            <p:ph type="ftr" sz="quarter" idx="3"/>
          </p:nvPr>
        </p:nvSpPr>
        <p:spPr>
          <a:xfrm>
            <a:off x="1908175" y="5411788"/>
            <a:ext cx="6119813" cy="303212"/>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r-FR"/>
          </a:p>
        </p:txBody>
      </p:sp>
      <p:sp>
        <p:nvSpPr>
          <p:cNvPr id="6" name="Espace réservé du numéro de diapositive 5"/>
          <p:cNvSpPr>
            <a:spLocks noGrp="1"/>
          </p:cNvSpPr>
          <p:nvPr>
            <p:ph type="sldNum" sz="quarter" idx="4"/>
          </p:nvPr>
        </p:nvSpPr>
        <p:spPr>
          <a:xfrm>
            <a:off x="8316913" y="5411788"/>
            <a:ext cx="909637" cy="303212"/>
          </a:xfrm>
          <a:prstGeom prst="rect">
            <a:avLst/>
          </a:prstGeom>
        </p:spPr>
        <p:txBody>
          <a:bodyPr vert="horz" wrap="square" lIns="91440" tIns="45720" rIns="91440" bIns="45720" numCol="1" anchor="ctr" anchorCtr="0" compatLnSpc="1">
            <a:prstTxWarp prst="textNoShape">
              <a:avLst/>
            </a:prstTxWarp>
          </a:bodyPr>
          <a:lstStyle>
            <a:lvl1pPr algn="r">
              <a:defRPr sz="1000" b="1" smtClean="0">
                <a:solidFill>
                  <a:srgbClr val="4D4D4D"/>
                </a:solidFill>
                <a:latin typeface="Calibri" pitchFamily="34" charset="0"/>
              </a:defRPr>
            </a:lvl1pPr>
          </a:lstStyle>
          <a:p>
            <a:pPr>
              <a:defRPr/>
            </a:pPr>
            <a:fld id="{C66B39EE-C0A9-4888-AB15-FA06622FE2A8}" type="slidenum">
              <a:rPr lang="fr-FR"/>
              <a:pPr>
                <a:defRPr/>
              </a:pPr>
              <a:t>‹N°›</a:t>
            </a:fld>
            <a:endParaRPr lang="fr-FR"/>
          </a:p>
        </p:txBody>
      </p:sp>
      <p:grpSp>
        <p:nvGrpSpPr>
          <p:cNvPr id="1031" name="Groupe 3"/>
          <p:cNvGrpSpPr>
            <a:grpSpLocks/>
          </p:cNvGrpSpPr>
          <p:nvPr/>
        </p:nvGrpSpPr>
        <p:grpSpPr bwMode="auto">
          <a:xfrm>
            <a:off x="215900" y="4010025"/>
            <a:ext cx="9182100" cy="1946275"/>
            <a:chOff x="-12879" y="4494727"/>
            <a:chExt cx="9182637" cy="2335369"/>
          </a:xfrm>
        </p:grpSpPr>
        <p:sp>
          <p:nvSpPr>
            <p:cNvPr id="2" name="Forme libre 4"/>
            <p:cNvSpPr/>
            <p:nvPr/>
          </p:nvSpPr>
          <p:spPr>
            <a:xfrm>
              <a:off x="-12879" y="4494727"/>
              <a:ext cx="9157236" cy="2156311"/>
            </a:xfrm>
            <a:custGeom>
              <a:avLst/>
              <a:gdLst>
                <a:gd name="connsiteX0" fmla="*/ 0 w 9156879"/>
                <a:gd name="connsiteY0" fmla="*/ 1429555 h 2157211"/>
                <a:gd name="connsiteX1" fmla="*/ 5859887 w 9156879"/>
                <a:gd name="connsiteY1" fmla="*/ 1918952 h 2157211"/>
                <a:gd name="connsiteX2" fmla="*/ 9156879 w 9156879"/>
                <a:gd name="connsiteY2" fmla="*/ 0 h 2157211"/>
              </a:gdLst>
              <a:ahLst/>
              <a:cxnLst>
                <a:cxn ang="0">
                  <a:pos x="connsiteX0" y="connsiteY0"/>
                </a:cxn>
                <a:cxn ang="0">
                  <a:pos x="connsiteX1" y="connsiteY1"/>
                </a:cxn>
                <a:cxn ang="0">
                  <a:pos x="connsiteX2" y="connsiteY2"/>
                </a:cxn>
              </a:cxnLst>
              <a:rect l="l" t="t" r="r" b="b"/>
              <a:pathLst>
                <a:path w="9156879" h="2157211">
                  <a:moveTo>
                    <a:pt x="0" y="1429555"/>
                  </a:moveTo>
                  <a:cubicBezTo>
                    <a:pt x="2166870" y="1793383"/>
                    <a:pt x="4333741" y="2157211"/>
                    <a:pt x="5859887" y="1918952"/>
                  </a:cubicBezTo>
                  <a:cubicBezTo>
                    <a:pt x="7386033" y="1680693"/>
                    <a:pt x="8271456" y="840346"/>
                    <a:pt x="9156879" y="0"/>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sp>
          <p:nvSpPr>
            <p:cNvPr id="3" name="Forme libre 5"/>
            <p:cNvSpPr/>
            <p:nvPr/>
          </p:nvSpPr>
          <p:spPr>
            <a:xfrm>
              <a:off x="-178" y="5898616"/>
              <a:ext cx="9169936" cy="931480"/>
            </a:xfrm>
            <a:custGeom>
              <a:avLst/>
              <a:gdLst>
                <a:gd name="connsiteX0" fmla="*/ 0 w 9169758"/>
                <a:gd name="connsiteY0" fmla="*/ 0 h 931572"/>
                <a:gd name="connsiteX1" fmla="*/ 4739425 w 9169758"/>
                <a:gd name="connsiteY1" fmla="*/ 875763 h 931572"/>
                <a:gd name="connsiteX2" fmla="*/ 9169758 w 9169758"/>
                <a:gd name="connsiteY2" fmla="*/ 334851 h 931572"/>
              </a:gdLst>
              <a:ahLst/>
              <a:cxnLst>
                <a:cxn ang="0">
                  <a:pos x="connsiteX0" y="connsiteY0"/>
                </a:cxn>
                <a:cxn ang="0">
                  <a:pos x="connsiteX1" y="connsiteY1"/>
                </a:cxn>
                <a:cxn ang="0">
                  <a:pos x="connsiteX2" y="connsiteY2"/>
                </a:cxn>
              </a:cxnLst>
              <a:rect l="l" t="t" r="r" b="b"/>
              <a:pathLst>
                <a:path w="9169758" h="931572">
                  <a:moveTo>
                    <a:pt x="0" y="0"/>
                  </a:moveTo>
                  <a:cubicBezTo>
                    <a:pt x="1605566" y="409977"/>
                    <a:pt x="3211132" y="819954"/>
                    <a:pt x="4739425" y="875763"/>
                  </a:cubicBezTo>
                  <a:cubicBezTo>
                    <a:pt x="6267718" y="931572"/>
                    <a:pt x="7718738" y="633211"/>
                    <a:pt x="9169758" y="334851"/>
                  </a:cubicBezTo>
                </a:path>
              </a:pathLst>
            </a:custGeom>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lang="fr-FR"/>
            </a:p>
          </p:txBody>
        </p:sp>
      </p:grpSp>
      <p:pic>
        <p:nvPicPr>
          <p:cNvPr id="1032" name="Picture 11" descr="Logo-AFRISTAT-simple"/>
          <p:cNvPicPr>
            <a:picLocks noChangeAspect="1" noChangeArrowheads="1"/>
          </p:cNvPicPr>
          <p:nvPr/>
        </p:nvPicPr>
        <p:blipFill>
          <a:blip r:embed="rId14" cstate="print"/>
          <a:srcRect/>
          <a:stretch>
            <a:fillRect/>
          </a:stretch>
        </p:blipFill>
        <p:spPr bwMode="auto">
          <a:xfrm>
            <a:off x="107950" y="174625"/>
            <a:ext cx="1547813" cy="10271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3"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spd="med">
    <p:fade/>
  </p:transition>
  <p:hf hdr="0" ftr="0" dt="0"/>
  <p:txStyles>
    <p:titleStyle>
      <a:lvl1pPr algn="l" rtl="0" eaLnBrk="1" fontAlgn="base" hangingPunct="1">
        <a:spcBef>
          <a:spcPct val="0"/>
        </a:spcBef>
        <a:spcAft>
          <a:spcPct val="0"/>
        </a:spcAft>
        <a:defRPr sz="3200" b="1" kern="1200">
          <a:solidFill>
            <a:schemeClr val="bg1"/>
          </a:solidFill>
          <a:latin typeface="+mj-lt"/>
          <a:ea typeface="+mj-ea"/>
          <a:cs typeface="+mj-cs"/>
        </a:defRPr>
      </a:lvl1pPr>
      <a:lvl2pPr algn="l" rtl="0" eaLnBrk="1" fontAlgn="base" hangingPunct="1">
        <a:spcBef>
          <a:spcPct val="0"/>
        </a:spcBef>
        <a:spcAft>
          <a:spcPct val="0"/>
        </a:spcAft>
        <a:defRPr sz="3200" b="1">
          <a:solidFill>
            <a:schemeClr val="bg1"/>
          </a:solidFill>
          <a:latin typeface="Calibri" pitchFamily="34" charset="0"/>
        </a:defRPr>
      </a:lvl2pPr>
      <a:lvl3pPr algn="l" rtl="0" eaLnBrk="1" fontAlgn="base" hangingPunct="1">
        <a:spcBef>
          <a:spcPct val="0"/>
        </a:spcBef>
        <a:spcAft>
          <a:spcPct val="0"/>
        </a:spcAft>
        <a:defRPr sz="3200" b="1">
          <a:solidFill>
            <a:schemeClr val="bg1"/>
          </a:solidFill>
          <a:latin typeface="Calibri" pitchFamily="34" charset="0"/>
        </a:defRPr>
      </a:lvl3pPr>
      <a:lvl4pPr algn="l" rtl="0" eaLnBrk="1" fontAlgn="base" hangingPunct="1">
        <a:spcBef>
          <a:spcPct val="0"/>
        </a:spcBef>
        <a:spcAft>
          <a:spcPct val="0"/>
        </a:spcAft>
        <a:defRPr sz="3200" b="1">
          <a:solidFill>
            <a:schemeClr val="bg1"/>
          </a:solidFill>
          <a:latin typeface="Calibri" pitchFamily="34" charset="0"/>
        </a:defRPr>
      </a:lvl4pPr>
      <a:lvl5pPr algn="l" rtl="0" eaLnBrk="1" fontAlgn="base" hangingPunct="1">
        <a:spcBef>
          <a:spcPct val="0"/>
        </a:spcBef>
        <a:spcAft>
          <a:spcPct val="0"/>
        </a:spcAft>
        <a:defRPr sz="3200" b="1">
          <a:solidFill>
            <a:schemeClr val="bg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Calibri" pitchFamily="34" charset="0"/>
        <a:buChar char="»"/>
        <a:defRPr sz="2800" kern="1200">
          <a:solidFill>
            <a:schemeClr val="tx1"/>
          </a:solidFill>
          <a:latin typeface="+mn-lt"/>
          <a:ea typeface="+mn-ea"/>
          <a:cs typeface="+mn-cs"/>
        </a:defRPr>
      </a:lvl1pPr>
      <a:lvl2pPr marL="742950" indent="-285750" algn="l" rtl="0" eaLnBrk="1" fontAlgn="base" hangingPunct="1">
        <a:spcBef>
          <a:spcPct val="20000"/>
        </a:spcBef>
        <a:spcAft>
          <a:spcPct val="0"/>
        </a:spcAft>
        <a:buSzPct val="80000"/>
        <a:buFont typeface="Calibri" pitchFamily="34" charset="0"/>
        <a:buChar char="•"/>
        <a:defRPr sz="24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Calibri" pitchFamily="34" charset="0"/>
        <a:buChar char="»"/>
        <a:defRPr sz="2000" kern="1200">
          <a:solidFill>
            <a:schemeClr val="tx1"/>
          </a:solidFill>
          <a:latin typeface="+mn-lt"/>
          <a:ea typeface="+mn-ea"/>
          <a:cs typeface="+mn-cs"/>
        </a:defRPr>
      </a:lvl3pPr>
      <a:lvl4pPr marL="1600200" indent="-228600" algn="l" rtl="0" eaLnBrk="1" fontAlgn="base" hangingPunct="1">
        <a:spcBef>
          <a:spcPct val="20000"/>
        </a:spcBef>
        <a:spcAft>
          <a:spcPct val="0"/>
        </a:spcAft>
        <a:buSzPct val="80000"/>
        <a:buFont typeface="Arial" charset="0"/>
        <a:buChar char="•"/>
        <a:defRPr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p:cNvSpPr>
          <p:nvPr>
            <p:ph type="title"/>
          </p:nvPr>
        </p:nvSpPr>
        <p:spPr>
          <a:xfrm>
            <a:off x="1560587" y="1417340"/>
            <a:ext cx="7211144" cy="851338"/>
          </a:xfrm>
        </p:spPr>
        <p:txBody>
          <a:bodyPr/>
          <a:lstStyle/>
          <a:p>
            <a:r>
              <a:rPr lang="fr-ML" sz="3600" b="1" dirty="0">
                <a:solidFill>
                  <a:srgbClr val="0F7675"/>
                </a:solidFill>
                <a:effectLst/>
                <a:latin typeface="Calibri" panose="020F0502020204030204" pitchFamily="34" charset="0"/>
                <a:ea typeface="Calibri" panose="020F0502020204030204" pitchFamily="34" charset="0"/>
              </a:rPr>
              <a:t>Conférence internationale sur la comptabilité nationale et ses implications dans la vie publique </a:t>
            </a:r>
            <a:br>
              <a:rPr lang="fr-FR" dirty="0"/>
            </a:br>
            <a:r>
              <a:rPr lang="fr-FR" dirty="0"/>
              <a:t> </a:t>
            </a:r>
          </a:p>
        </p:txBody>
      </p:sp>
      <p:sp>
        <p:nvSpPr>
          <p:cNvPr id="3075" name="Rectangle 7"/>
          <p:cNvSpPr>
            <a:spLocks noGrp="1"/>
          </p:cNvSpPr>
          <p:nvPr>
            <p:ph type="body" idx="1"/>
          </p:nvPr>
        </p:nvSpPr>
        <p:spPr>
          <a:xfrm>
            <a:off x="107504" y="1333500"/>
            <a:ext cx="8928992" cy="4188296"/>
          </a:xfrm>
        </p:spPr>
        <p:txBody>
          <a:bodyPr/>
          <a:lstStyle/>
          <a:p>
            <a:pPr marL="0" indent="0" algn="ctr">
              <a:buNone/>
            </a:pPr>
            <a:endParaRPr lang="fr-FR" sz="3200" b="1" dirty="0"/>
          </a:p>
          <a:p>
            <a:pPr marL="0" indent="0" algn="ctr">
              <a:buNone/>
            </a:pPr>
            <a:endParaRPr lang="fr-FR" sz="3200" b="1" dirty="0"/>
          </a:p>
          <a:p>
            <a:pPr marL="0" indent="0" algn="ctr">
              <a:buNone/>
            </a:pPr>
            <a:endParaRPr lang="en-US" sz="2400" b="1" dirty="0">
              <a:effectLst/>
              <a:latin typeface="Calibri" panose="020F0502020204030204" pitchFamily="34" charset="0"/>
              <a:ea typeface="Times New Roman" panose="02020603050405020304" pitchFamily="18" charset="0"/>
            </a:endParaRPr>
          </a:p>
          <a:p>
            <a:pPr marL="0" indent="0" algn="ctr">
              <a:buNone/>
            </a:pPr>
            <a:r>
              <a:rPr lang="en-US" sz="2400" b="1" dirty="0" err="1">
                <a:effectLst/>
                <a:latin typeface="Calibri" panose="020F0502020204030204" pitchFamily="34" charset="0"/>
                <a:ea typeface="Times New Roman" panose="02020603050405020304" pitchFamily="18" charset="0"/>
              </a:rPr>
              <a:t>Intégration</a:t>
            </a:r>
            <a:r>
              <a:rPr lang="en-US" sz="2400" b="1" dirty="0">
                <a:effectLst/>
                <a:latin typeface="Calibri" panose="020F0502020204030204" pitchFamily="34" charset="0"/>
                <a:ea typeface="Times New Roman" panose="02020603050405020304" pitchFamily="18" charset="0"/>
              </a:rPr>
              <a:t> du </a:t>
            </a:r>
            <a:r>
              <a:rPr lang="en-US" sz="2400" b="1" dirty="0" err="1">
                <a:effectLst/>
                <a:latin typeface="Calibri" panose="020F0502020204030204" pitchFamily="34" charset="0"/>
                <a:ea typeface="Times New Roman" panose="02020603050405020304" pitchFamily="18" charset="0"/>
              </a:rPr>
              <a:t>Secteur</a:t>
            </a:r>
            <a:r>
              <a:rPr lang="en-US" sz="2400" b="1" dirty="0">
                <a:effectLst/>
                <a:latin typeface="Calibri" panose="020F0502020204030204" pitchFamily="34" charset="0"/>
                <a:ea typeface="Times New Roman" panose="02020603050405020304" pitchFamily="18" charset="0"/>
              </a:rPr>
              <a:t> </a:t>
            </a:r>
            <a:r>
              <a:rPr lang="en-US" sz="2400" b="1" dirty="0" err="1">
                <a:effectLst/>
                <a:latin typeface="Calibri" panose="020F0502020204030204" pitchFamily="34" charset="0"/>
                <a:ea typeface="Times New Roman" panose="02020603050405020304" pitchFamily="18" charset="0"/>
              </a:rPr>
              <a:t>informel</a:t>
            </a:r>
            <a:r>
              <a:rPr lang="en-US" sz="2400" b="1" dirty="0">
                <a:effectLst/>
                <a:latin typeface="Calibri" panose="020F0502020204030204" pitchFamily="34" charset="0"/>
                <a:ea typeface="Times New Roman" panose="02020603050405020304" pitchFamily="18" charset="0"/>
              </a:rPr>
              <a:t> dans les </a:t>
            </a:r>
            <a:r>
              <a:rPr lang="en-US" sz="2400" b="1" dirty="0" err="1">
                <a:effectLst/>
                <a:latin typeface="Calibri" panose="020F0502020204030204" pitchFamily="34" charset="0"/>
                <a:ea typeface="Times New Roman" panose="02020603050405020304" pitchFamily="18" charset="0"/>
              </a:rPr>
              <a:t>comptes</a:t>
            </a:r>
            <a:r>
              <a:rPr lang="en-US" sz="2400" b="1" dirty="0">
                <a:effectLst/>
                <a:latin typeface="Calibri" panose="020F0502020204030204" pitchFamily="34" charset="0"/>
                <a:ea typeface="Times New Roman" panose="02020603050405020304" pitchFamily="18" charset="0"/>
              </a:rPr>
              <a:t> </a:t>
            </a:r>
            <a:r>
              <a:rPr lang="en-US" sz="2400" b="1" dirty="0" err="1">
                <a:effectLst/>
                <a:latin typeface="Calibri" panose="020F0502020204030204" pitchFamily="34" charset="0"/>
                <a:ea typeface="Times New Roman" panose="02020603050405020304" pitchFamily="18" charset="0"/>
              </a:rPr>
              <a:t>nationaux</a:t>
            </a:r>
            <a:r>
              <a:rPr lang="en-US" sz="2400" b="1" dirty="0">
                <a:effectLst/>
                <a:latin typeface="Calibri" panose="020F0502020204030204" pitchFamily="34" charset="0"/>
                <a:ea typeface="Times New Roman" panose="02020603050405020304" pitchFamily="18" charset="0"/>
              </a:rPr>
              <a:t> </a:t>
            </a:r>
          </a:p>
          <a:p>
            <a:pPr marL="0" indent="0" algn="ctr">
              <a:buNone/>
            </a:pPr>
            <a:endParaRPr lang="en-US" sz="1800" dirty="0">
              <a:latin typeface="Calibri" panose="020F0502020204030204" pitchFamily="34" charset="0"/>
            </a:endParaRPr>
          </a:p>
          <a:p>
            <a:pPr marL="0" indent="0" algn="ctr">
              <a:buNone/>
            </a:pPr>
            <a:endParaRPr lang="fr-FR" dirty="0"/>
          </a:p>
          <a:p>
            <a:pPr marL="0" indent="0" algn="ctr">
              <a:buNone/>
            </a:pPr>
            <a:r>
              <a:rPr lang="en-US" sz="1800" b="1" dirty="0" err="1">
                <a:effectLst/>
                <a:latin typeface="Calibri" panose="020F0502020204030204" pitchFamily="34" charset="0"/>
                <a:ea typeface="Times New Roman" panose="02020603050405020304" pitchFamily="18" charset="0"/>
              </a:rPr>
              <a:t>Conférence</a:t>
            </a:r>
            <a:r>
              <a:rPr lang="en-US" sz="1800" b="1" dirty="0">
                <a:effectLst/>
                <a:latin typeface="Calibri" panose="020F0502020204030204" pitchFamily="34" charset="0"/>
                <a:ea typeface="Times New Roman" panose="02020603050405020304" pitchFamily="18" charset="0"/>
              </a:rPr>
              <a:t> /Zoom, du 3 au 4 </a:t>
            </a:r>
            <a:r>
              <a:rPr lang="en-US" sz="1800" b="1" dirty="0" err="1">
                <a:effectLst/>
                <a:latin typeface="Calibri" panose="020F0502020204030204" pitchFamily="34" charset="0"/>
                <a:ea typeface="Times New Roman" panose="02020603050405020304" pitchFamily="18" charset="0"/>
              </a:rPr>
              <a:t>février</a:t>
            </a:r>
            <a:r>
              <a:rPr lang="en-US" sz="1800" b="1" dirty="0">
                <a:effectLst/>
                <a:latin typeface="Calibri" panose="020F0502020204030204" pitchFamily="34" charset="0"/>
                <a:ea typeface="Times New Roman" panose="02020603050405020304" pitchFamily="18" charset="0"/>
              </a:rPr>
              <a:t> 2021</a:t>
            </a:r>
            <a:endParaRPr lang="fr-FR" sz="2000" b="1" dirty="0"/>
          </a:p>
          <a:p>
            <a:pPr>
              <a:buFont typeface="Wingdings" pitchFamily="2" charset="2"/>
              <a:buChar char="Ø"/>
            </a:pPr>
            <a:endParaRPr lang="fr-FR"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a:t>
            </a:fld>
            <a:endParaRPr lang="fr-F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pPr>
              <a:lnSpc>
                <a:spcPct val="150000"/>
              </a:lnSpc>
            </a:pPr>
            <a:r>
              <a:rPr lang="fr-FR" b="1" dirty="0">
                <a:solidFill>
                  <a:srgbClr val="4D4D4D"/>
                </a:solidFill>
              </a:rPr>
              <a:t>2. Statistiques du secteur informel</a:t>
            </a:r>
          </a:p>
        </p:txBody>
      </p:sp>
      <p:sp>
        <p:nvSpPr>
          <p:cNvPr id="4099" name="Rectangle 7"/>
          <p:cNvSpPr>
            <a:spLocks noGrp="1"/>
          </p:cNvSpPr>
          <p:nvPr>
            <p:ph type="body" idx="1"/>
          </p:nvPr>
        </p:nvSpPr>
        <p:spPr>
          <a:xfrm>
            <a:off x="107504" y="1181100"/>
            <a:ext cx="8928992" cy="3924300"/>
          </a:xfrm>
        </p:spPr>
        <p:txBody>
          <a:bodyPr/>
          <a:lstStyle/>
          <a:p>
            <a:pPr>
              <a:spcBef>
                <a:spcPts val="0"/>
              </a:spcBef>
            </a:pPr>
            <a:r>
              <a:rPr lang="fr-FR" b="1" dirty="0">
                <a:solidFill>
                  <a:srgbClr val="4D4D4D"/>
                </a:solidFill>
              </a:rPr>
              <a:t>Sources mobilisées dans le cadre du changement d’année de base et de la migration vers le SCN 2008</a:t>
            </a:r>
          </a:p>
          <a:p>
            <a:pPr lvl="1">
              <a:spcBef>
                <a:spcPts val="0"/>
              </a:spcBef>
            </a:pPr>
            <a:r>
              <a:rPr lang="fr-ML" b="1" dirty="0">
                <a:solidFill>
                  <a:srgbClr val="4D4D4D"/>
                </a:solidFill>
              </a:rPr>
              <a:t>Enquêtes spécifiques pour les besoins des comptes nationaux;</a:t>
            </a:r>
          </a:p>
          <a:p>
            <a:pPr lvl="2">
              <a:spcBef>
                <a:spcPts val="0"/>
              </a:spcBef>
            </a:pPr>
            <a:r>
              <a:rPr lang="fr-FR" sz="1400" b="1" dirty="0">
                <a:solidFill>
                  <a:srgbClr val="4D4D4D"/>
                </a:solidFill>
              </a:rPr>
              <a:t>Enquête sur les transports (urbain, interurbain, motos-taxi, bus privés, transports de marchandises) ;</a:t>
            </a:r>
          </a:p>
          <a:p>
            <a:pPr lvl="2">
              <a:spcBef>
                <a:spcPts val="0"/>
              </a:spcBef>
            </a:pPr>
            <a:r>
              <a:rPr lang="fr-FR" sz="1400" b="1" dirty="0">
                <a:solidFill>
                  <a:srgbClr val="4D4D4D"/>
                </a:solidFill>
              </a:rPr>
              <a:t>Enquête sur les marges de commerce et de transports;</a:t>
            </a:r>
          </a:p>
          <a:p>
            <a:pPr lvl="2">
              <a:spcBef>
                <a:spcPts val="0"/>
              </a:spcBef>
            </a:pPr>
            <a:r>
              <a:rPr lang="fr-FR" sz="1400" b="1" dirty="0">
                <a:solidFill>
                  <a:srgbClr val="4D4D4D"/>
                </a:solidFill>
              </a:rPr>
              <a:t>Enquête sur l’orpaillage, et l’extraction d’autres minerais ;</a:t>
            </a:r>
          </a:p>
          <a:p>
            <a:pPr lvl="2">
              <a:spcBef>
                <a:spcPts val="0"/>
              </a:spcBef>
            </a:pPr>
            <a:r>
              <a:rPr lang="fr-FR" sz="1400" b="1" dirty="0">
                <a:solidFill>
                  <a:srgbClr val="4D4D4D"/>
                </a:solidFill>
              </a:rPr>
              <a:t>Enquête sur l’extraction de sables et graviers;</a:t>
            </a:r>
          </a:p>
          <a:p>
            <a:pPr lvl="2">
              <a:spcBef>
                <a:spcPts val="0"/>
              </a:spcBef>
            </a:pPr>
            <a:r>
              <a:rPr lang="fr-FR" sz="1400" b="1" dirty="0">
                <a:solidFill>
                  <a:srgbClr val="4D4D4D"/>
                </a:solidFill>
              </a:rPr>
              <a:t>Enquête sur la pêche (partie transformation)</a:t>
            </a:r>
          </a:p>
          <a:p>
            <a:pPr lvl="2">
              <a:spcBef>
                <a:spcPts val="0"/>
              </a:spcBef>
            </a:pPr>
            <a:r>
              <a:rPr lang="fr-FR" sz="1400" b="1" dirty="0">
                <a:solidFill>
                  <a:srgbClr val="4D4D4D"/>
                </a:solidFill>
              </a:rPr>
              <a:t>Enquête spécifique sur la fabrication de boissons locales (cabarets);</a:t>
            </a:r>
          </a:p>
          <a:p>
            <a:pPr lvl="2">
              <a:spcBef>
                <a:spcPts val="0"/>
              </a:spcBef>
            </a:pPr>
            <a:r>
              <a:rPr lang="fr-FR" sz="1400" b="1" dirty="0">
                <a:solidFill>
                  <a:srgbClr val="4D4D4D"/>
                </a:solidFill>
              </a:rPr>
              <a:t>Enquête auprès des couturiers;</a:t>
            </a:r>
          </a:p>
          <a:p>
            <a:pPr lvl="2">
              <a:spcBef>
                <a:spcPts val="0"/>
              </a:spcBef>
            </a:pPr>
            <a:r>
              <a:rPr lang="fr-FR" sz="1400" b="1" dirty="0">
                <a:solidFill>
                  <a:srgbClr val="4D4D4D"/>
                </a:solidFill>
              </a:rPr>
              <a:t>Enquête auprès des fabricants de matériaux de construction (briques, parpaings, dalles, etc.);</a:t>
            </a:r>
          </a:p>
          <a:p>
            <a:pPr lvl="2">
              <a:spcBef>
                <a:spcPts val="0"/>
              </a:spcBef>
            </a:pPr>
            <a:r>
              <a:rPr lang="fr-FR" sz="1400" b="1" dirty="0">
                <a:solidFill>
                  <a:srgbClr val="4D4D4D"/>
                </a:solidFill>
              </a:rPr>
              <a:t>Etude ou enquête auprès des garages;</a:t>
            </a:r>
          </a:p>
          <a:p>
            <a:pPr lvl="2">
              <a:spcBef>
                <a:spcPts val="0"/>
              </a:spcBef>
            </a:pPr>
            <a:r>
              <a:rPr lang="fr-FR" sz="1400" b="1" dirty="0">
                <a:solidFill>
                  <a:srgbClr val="4D4D4D"/>
                </a:solidFill>
              </a:rPr>
              <a:t>Enquête sur l’exploitation artisanale de bois et la fabrication des planches ;</a:t>
            </a:r>
          </a:p>
          <a:p>
            <a:pPr lvl="2">
              <a:spcBef>
                <a:spcPts val="0"/>
              </a:spcBef>
            </a:pPr>
            <a:r>
              <a:rPr lang="fr-FR" sz="1400" b="1" dirty="0">
                <a:solidFill>
                  <a:srgbClr val="4D4D4D"/>
                </a:solidFill>
              </a:rPr>
              <a:t>Enquête auprès des établissements de récupération (Fabricant des pousses, des seaux et des marmites);</a:t>
            </a:r>
          </a:p>
          <a:p>
            <a:pPr lvl="2">
              <a:spcBef>
                <a:spcPts val="0"/>
              </a:spcBef>
            </a:pPr>
            <a:r>
              <a:rPr lang="fr-FR" sz="1400" b="1" dirty="0">
                <a:solidFill>
                  <a:srgbClr val="4D4D4D"/>
                </a:solidFill>
              </a:rPr>
              <a:t>Enquête auprès des sculpteurs des bois d'œuvre;</a:t>
            </a:r>
          </a:p>
          <a:p>
            <a:pPr lvl="2">
              <a:spcBef>
                <a:spcPts val="0"/>
              </a:spcBef>
            </a:pPr>
            <a:r>
              <a:rPr lang="fr-FR" sz="1400" b="1" dirty="0">
                <a:solidFill>
                  <a:srgbClr val="4D4D4D"/>
                </a:solidFill>
              </a:rPr>
              <a:t>Enquête auprès des professionnels de sexe;</a:t>
            </a:r>
          </a:p>
          <a:p>
            <a:pPr lvl="2">
              <a:spcBef>
                <a:spcPts val="0"/>
              </a:spcBef>
            </a:pPr>
            <a:r>
              <a:rPr lang="fr-FR" sz="1400" b="1" dirty="0">
                <a:solidFill>
                  <a:srgbClr val="4D4D4D"/>
                </a:solidFill>
              </a:rPr>
              <a:t>Enquête sur les stupéfiants, etc.</a:t>
            </a:r>
          </a:p>
          <a:p>
            <a:pPr lvl="2">
              <a:spcBef>
                <a:spcPts val="0"/>
              </a:spcBef>
            </a:pPr>
            <a:endParaRPr lang="fr-FR" sz="1400" b="1" dirty="0">
              <a:solidFill>
                <a:srgbClr val="4D4D4D"/>
              </a:solidFill>
            </a:endParaRPr>
          </a:p>
          <a:p>
            <a:pPr lvl="2">
              <a:lnSpc>
                <a:spcPct val="150000"/>
              </a:lnSpc>
            </a:pPr>
            <a:endParaRPr lang="fr-FR" b="1" dirty="0">
              <a:solidFill>
                <a:srgbClr val="4D4D4D"/>
              </a:solidFill>
            </a:endParaRPr>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10</a:t>
            </a:fld>
            <a:endParaRPr lang="fr-FR"/>
          </a:p>
        </p:txBody>
      </p:sp>
    </p:spTree>
    <p:extLst>
      <p:ext uri="{BB962C8B-B14F-4D97-AF65-F5344CB8AC3E}">
        <p14:creationId xmlns:p14="http://schemas.microsoft.com/office/powerpoint/2010/main" val="2448431520"/>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pPr>
              <a:lnSpc>
                <a:spcPct val="150000"/>
              </a:lnSpc>
            </a:pPr>
            <a:r>
              <a:rPr lang="fr-FR" b="1" dirty="0">
                <a:solidFill>
                  <a:srgbClr val="4D4D4D"/>
                </a:solidFill>
              </a:rPr>
              <a:t>2. Statistiques du secteur informel</a:t>
            </a:r>
          </a:p>
        </p:txBody>
      </p:sp>
      <p:sp>
        <p:nvSpPr>
          <p:cNvPr id="4099" name="Rectangle 7"/>
          <p:cNvSpPr>
            <a:spLocks noGrp="1"/>
          </p:cNvSpPr>
          <p:nvPr>
            <p:ph type="body" idx="1"/>
          </p:nvPr>
        </p:nvSpPr>
        <p:spPr>
          <a:xfrm>
            <a:off x="107504" y="1333500"/>
            <a:ext cx="8928992" cy="3771900"/>
          </a:xfrm>
        </p:spPr>
        <p:txBody>
          <a:bodyPr/>
          <a:lstStyle/>
          <a:p>
            <a:pPr>
              <a:lnSpc>
                <a:spcPct val="150000"/>
              </a:lnSpc>
            </a:pPr>
            <a:r>
              <a:rPr lang="fr-FR" b="1" dirty="0">
                <a:solidFill>
                  <a:srgbClr val="4D4D4D"/>
                </a:solidFill>
              </a:rPr>
              <a:t>Sources mobilisées dans le cadre du changement d’année de base et de la migration vers le SCN 2008</a:t>
            </a:r>
          </a:p>
          <a:p>
            <a:pPr lvl="1">
              <a:lnSpc>
                <a:spcPct val="150000"/>
              </a:lnSpc>
            </a:pPr>
            <a:r>
              <a:rPr lang="fr-ML" b="1" dirty="0">
                <a:solidFill>
                  <a:srgbClr val="4D4D4D"/>
                </a:solidFill>
              </a:rPr>
              <a:t>Sources administratives et sectorielles (notamment l’informel agricole):</a:t>
            </a:r>
          </a:p>
          <a:p>
            <a:pPr lvl="2">
              <a:lnSpc>
                <a:spcPct val="150000"/>
              </a:lnSpc>
            </a:pPr>
            <a:r>
              <a:rPr lang="fr-ML" b="1" dirty="0">
                <a:solidFill>
                  <a:srgbClr val="4D4D4D"/>
                </a:solidFill>
              </a:rPr>
              <a:t>Données de l’agriculture, élevage, pêche, sylviculture, chasse, </a:t>
            </a:r>
            <a:r>
              <a:rPr lang="fr-ML" b="1" dirty="0" err="1">
                <a:solidFill>
                  <a:srgbClr val="4D4D4D"/>
                </a:solidFill>
              </a:rPr>
              <a:t>etc</a:t>
            </a:r>
            <a:r>
              <a:rPr lang="fr-ML" b="1" dirty="0">
                <a:solidFill>
                  <a:srgbClr val="4D4D4D"/>
                </a:solidFill>
              </a:rPr>
              <a:t> (quantités, prix moyens, etc.);</a:t>
            </a:r>
          </a:p>
          <a:p>
            <a:pPr lvl="2">
              <a:lnSpc>
                <a:spcPct val="150000"/>
              </a:lnSpc>
            </a:pPr>
            <a:r>
              <a:rPr lang="fr-ML" b="1" dirty="0">
                <a:solidFill>
                  <a:srgbClr val="4D4D4D"/>
                </a:solidFill>
              </a:rPr>
              <a:t>Approche participative adoptée en vue de mieux intégrer les données dans les CN</a:t>
            </a:r>
            <a:endParaRPr lang="fr-FR" b="1" dirty="0">
              <a:solidFill>
                <a:srgbClr val="4D4D4D"/>
              </a:solidFill>
            </a:endParaRPr>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11</a:t>
            </a:fld>
            <a:endParaRPr lang="fr-FR"/>
          </a:p>
        </p:txBody>
      </p:sp>
    </p:spTree>
    <p:extLst>
      <p:ext uri="{BB962C8B-B14F-4D97-AF65-F5344CB8AC3E}">
        <p14:creationId xmlns:p14="http://schemas.microsoft.com/office/powerpoint/2010/main" val="3985328172"/>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solidFill>
                  <a:srgbClr val="4D4D4D"/>
                </a:solidFill>
              </a:rPr>
              <a:t>     3. </a:t>
            </a:r>
            <a:r>
              <a:rPr lang="fr-FR" b="1" dirty="0">
                <a:solidFill>
                  <a:srgbClr val="4D4D4D"/>
                </a:solidFill>
              </a:rPr>
              <a:t>Intégration dans les comptes nationaux</a:t>
            </a:r>
            <a:br>
              <a:rPr lang="fr-FR" b="1" dirty="0">
                <a:solidFill>
                  <a:srgbClr val="4D4D4D"/>
                </a:solidFill>
              </a:rPr>
            </a:br>
            <a:endParaRPr lang="fr-FR" dirty="0">
              <a:solidFill>
                <a:srgbClr val="4D4D4D"/>
              </a:solidFill>
            </a:endParaRPr>
          </a:p>
        </p:txBody>
      </p:sp>
      <p:sp>
        <p:nvSpPr>
          <p:cNvPr id="4099" name="Rectangle 7"/>
          <p:cNvSpPr>
            <a:spLocks noGrp="1"/>
          </p:cNvSpPr>
          <p:nvPr>
            <p:ph type="body" idx="1"/>
          </p:nvPr>
        </p:nvSpPr>
        <p:spPr>
          <a:xfrm>
            <a:off x="107504" y="1181100"/>
            <a:ext cx="8928992" cy="3924300"/>
          </a:xfrm>
        </p:spPr>
        <p:txBody>
          <a:bodyPr/>
          <a:lstStyle/>
          <a:p>
            <a:pPr>
              <a:spcBef>
                <a:spcPts val="0"/>
              </a:spcBef>
              <a:buFont typeface="Wingdings" pitchFamily="2" charset="2"/>
              <a:buChar char="Ø"/>
            </a:pPr>
            <a:r>
              <a:rPr lang="fr-FR" b="1" dirty="0">
                <a:solidFill>
                  <a:srgbClr val="4D4D4D"/>
                </a:solidFill>
              </a:rPr>
              <a:t>Méthodes directes d’intégration selon les sources</a:t>
            </a:r>
          </a:p>
          <a:p>
            <a:pPr lvl="1">
              <a:spcBef>
                <a:spcPts val="0"/>
              </a:spcBef>
            </a:pPr>
            <a:r>
              <a:rPr lang="fr-FR" b="1" dirty="0">
                <a:solidFill>
                  <a:srgbClr val="4D4D4D"/>
                </a:solidFill>
              </a:rPr>
              <a:t>Enquêtes: en général mise en place de tables de passage, quelques retraitements, et intégration;</a:t>
            </a:r>
          </a:p>
          <a:p>
            <a:pPr lvl="1">
              <a:spcBef>
                <a:spcPts val="0"/>
              </a:spcBef>
            </a:pPr>
            <a:r>
              <a:rPr lang="fr-FR" b="1" dirty="0">
                <a:solidFill>
                  <a:srgbClr val="4D4D4D"/>
                </a:solidFill>
              </a:rPr>
              <a:t>Sources administratives: tables de passage, valorisation et intégration.</a:t>
            </a:r>
          </a:p>
          <a:p>
            <a:pPr>
              <a:spcBef>
                <a:spcPts val="0"/>
              </a:spcBef>
              <a:buFont typeface="Wingdings" pitchFamily="2" charset="2"/>
              <a:buChar char="Ø"/>
            </a:pPr>
            <a:r>
              <a:rPr lang="fr-FR" b="1" dirty="0">
                <a:solidFill>
                  <a:srgbClr val="4D4D4D"/>
                </a:solidFill>
              </a:rPr>
              <a:t>Méthodes analytiques d’intégration</a:t>
            </a:r>
          </a:p>
          <a:p>
            <a:pPr lvl="1">
              <a:spcBef>
                <a:spcPts val="0"/>
              </a:spcBef>
            </a:pPr>
            <a:r>
              <a:rPr lang="fr-FR" b="1" dirty="0">
                <a:solidFill>
                  <a:srgbClr val="4D4D4D"/>
                </a:solidFill>
              </a:rPr>
              <a:t>Mise en cohérence de certaines données en quantités (secteur primaire), notamment ERE en quantités (bilans alimentaires);</a:t>
            </a:r>
          </a:p>
          <a:p>
            <a:pPr lvl="1">
              <a:spcBef>
                <a:spcPts val="0"/>
              </a:spcBef>
            </a:pPr>
            <a:r>
              <a:rPr lang="fr-FR" b="1" dirty="0">
                <a:solidFill>
                  <a:srgbClr val="4D4D4D"/>
                </a:solidFill>
              </a:rPr>
              <a:t>Dans le cadre des Equilibres ressources emplois (ERE) et des Comptes de branches (CB);</a:t>
            </a:r>
          </a:p>
          <a:p>
            <a:pPr lvl="1">
              <a:spcBef>
                <a:spcPts val="0"/>
              </a:spcBef>
            </a:pPr>
            <a:r>
              <a:rPr lang="fr-FR" b="1" dirty="0">
                <a:solidFill>
                  <a:srgbClr val="4D4D4D"/>
                </a:solidFill>
              </a:rPr>
              <a:t>Analyse des filières.</a:t>
            </a:r>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12</a:t>
            </a:fld>
            <a:endParaRPr lang="fr-FR"/>
          </a:p>
        </p:txBody>
      </p:sp>
    </p:spTree>
    <p:extLst>
      <p:ext uri="{BB962C8B-B14F-4D97-AF65-F5344CB8AC3E}">
        <p14:creationId xmlns:p14="http://schemas.microsoft.com/office/powerpoint/2010/main" val="1641030823"/>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a:xfrm>
            <a:off x="1908175" y="228600"/>
            <a:ext cx="7235825" cy="952500"/>
          </a:xfrm>
        </p:spPr>
        <p:txBody>
          <a:bodyPr/>
          <a:lstStyle/>
          <a:p>
            <a:r>
              <a:rPr lang="fr-FR" dirty="0">
                <a:solidFill>
                  <a:srgbClr val="4D4D4D"/>
                </a:solidFill>
              </a:rPr>
              <a:t>    4. M</a:t>
            </a:r>
            <a:r>
              <a:rPr lang="fr-FR" b="1" dirty="0">
                <a:solidFill>
                  <a:srgbClr val="4D4D4D"/>
                </a:solidFill>
              </a:rPr>
              <a:t>ise en œuvre du SCN 2008</a:t>
            </a:r>
            <a:br>
              <a:rPr lang="fr-FR" b="1" dirty="0">
                <a:solidFill>
                  <a:srgbClr val="4D4D4D"/>
                </a:solidFill>
              </a:rPr>
            </a:br>
            <a:endParaRPr lang="fr-FR" dirty="0">
              <a:solidFill>
                <a:srgbClr val="4D4D4D"/>
              </a:solidFill>
            </a:endParaRPr>
          </a:p>
        </p:txBody>
      </p:sp>
      <p:sp>
        <p:nvSpPr>
          <p:cNvPr id="4099" name="Rectangle 7"/>
          <p:cNvSpPr>
            <a:spLocks noGrp="1"/>
          </p:cNvSpPr>
          <p:nvPr>
            <p:ph type="body" idx="1"/>
          </p:nvPr>
        </p:nvSpPr>
        <p:spPr>
          <a:xfrm>
            <a:off x="107504" y="1333500"/>
            <a:ext cx="8928992" cy="3771900"/>
          </a:xfrm>
        </p:spPr>
        <p:txBody>
          <a:bodyPr/>
          <a:lstStyle/>
          <a:p>
            <a:pPr>
              <a:buFont typeface="Wingdings" pitchFamily="2" charset="2"/>
              <a:buChar char="Ø"/>
            </a:pPr>
            <a:r>
              <a:rPr lang="fr-FR" sz="2400" dirty="0"/>
              <a:t>Bilan de la mise en œuvre du SCN 2008  dans les Etats membres</a:t>
            </a:r>
          </a:p>
          <a:p>
            <a:pPr lvl="1">
              <a:buFont typeface="Wingdings" pitchFamily="2" charset="2"/>
              <a:buChar char="Ø"/>
            </a:pPr>
            <a:r>
              <a:rPr lang="fr-FR" dirty="0"/>
              <a:t>12/22 pays disposent de résultats sur le changement d’année de base et de la migration vers le SCN 2008;</a:t>
            </a:r>
          </a:p>
          <a:p>
            <a:pPr lvl="1">
              <a:buFont typeface="Wingdings" pitchFamily="2" charset="2"/>
              <a:buChar char="Ø"/>
            </a:pPr>
            <a:r>
              <a:rPr lang="fr-FR" dirty="0"/>
              <a:t>Les autres pays, sont engagés dans le processus;</a:t>
            </a:r>
          </a:p>
          <a:p>
            <a:pPr lvl="1">
              <a:buFont typeface="Wingdings" pitchFamily="2" charset="2"/>
              <a:buChar char="Ø"/>
            </a:pPr>
            <a:r>
              <a:rPr lang="fr-FR" dirty="0"/>
              <a:t>Amélioration de la couverture des activités informelles, à travers les enquêtes de type 1-2-3 et des enquêtes spécifiques;</a:t>
            </a:r>
          </a:p>
          <a:p>
            <a:pPr lvl="1">
              <a:buFont typeface="Wingdings" pitchFamily="2" charset="2"/>
              <a:buChar char="Ø"/>
            </a:pPr>
            <a:r>
              <a:rPr lang="fr-FR" dirty="0"/>
              <a:t>Contribution du secteur informel entre 30-60% du PIB, avec une prédominance du tertiaire (commerce et transports, notamment);</a:t>
            </a:r>
          </a:p>
          <a:p>
            <a:pPr lvl="1">
              <a:buFont typeface="Wingdings" pitchFamily="2" charset="2"/>
              <a:buChar char="Ø"/>
            </a:pPr>
            <a:r>
              <a:rPr lang="fr-FR" dirty="0"/>
              <a:t>Appui des partenaires (PSR-UEMOA, BAD, Banque Mondiale,…)</a:t>
            </a:r>
          </a:p>
          <a:p>
            <a:pPr lvl="1">
              <a:buFont typeface="Wingdings" pitchFamily="2" charset="2"/>
              <a:buChar char="Ø"/>
            </a:pPr>
            <a:endParaRPr lang="fr-FR" dirty="0"/>
          </a:p>
          <a:p>
            <a:pPr lvl="1">
              <a:buFont typeface="Wingdings" pitchFamily="2" charset="2"/>
              <a:buChar char="Ø"/>
            </a:pPr>
            <a:endParaRPr lang="fr-FR"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13</a:t>
            </a:fld>
            <a:endParaRPr lang="fr-FR"/>
          </a:p>
        </p:txBody>
      </p:sp>
    </p:spTree>
    <p:extLst>
      <p:ext uri="{BB962C8B-B14F-4D97-AF65-F5344CB8AC3E}">
        <p14:creationId xmlns:p14="http://schemas.microsoft.com/office/powerpoint/2010/main" val="1271654487"/>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a:xfrm>
            <a:off x="1908175" y="228600"/>
            <a:ext cx="7235825" cy="952500"/>
          </a:xfrm>
        </p:spPr>
        <p:txBody>
          <a:bodyPr/>
          <a:lstStyle/>
          <a:p>
            <a:r>
              <a:rPr lang="fr-FR" dirty="0">
                <a:solidFill>
                  <a:srgbClr val="4D4D4D"/>
                </a:solidFill>
              </a:rPr>
              <a:t>    4. M</a:t>
            </a:r>
            <a:r>
              <a:rPr lang="fr-FR" b="1" dirty="0">
                <a:solidFill>
                  <a:srgbClr val="4D4D4D"/>
                </a:solidFill>
              </a:rPr>
              <a:t>ise en œuvre du SCN 2008</a:t>
            </a:r>
            <a:br>
              <a:rPr lang="fr-FR" b="1" dirty="0">
                <a:solidFill>
                  <a:srgbClr val="4D4D4D"/>
                </a:solidFill>
              </a:rPr>
            </a:br>
            <a:endParaRPr lang="fr-FR" dirty="0">
              <a:solidFill>
                <a:srgbClr val="4D4D4D"/>
              </a:solidFill>
            </a:endParaRPr>
          </a:p>
        </p:txBody>
      </p:sp>
      <p:sp>
        <p:nvSpPr>
          <p:cNvPr id="4099" name="Rectangle 7"/>
          <p:cNvSpPr>
            <a:spLocks noGrp="1"/>
          </p:cNvSpPr>
          <p:nvPr>
            <p:ph type="body" idx="1"/>
          </p:nvPr>
        </p:nvSpPr>
        <p:spPr>
          <a:xfrm>
            <a:off x="107504" y="1333500"/>
            <a:ext cx="8928992" cy="3771900"/>
          </a:xfrm>
        </p:spPr>
        <p:txBody>
          <a:bodyPr/>
          <a:lstStyle/>
          <a:p>
            <a:pPr>
              <a:buFont typeface="Wingdings" pitchFamily="2" charset="2"/>
              <a:buChar char="Ø"/>
            </a:pPr>
            <a:r>
              <a:rPr lang="fr-FR" dirty="0"/>
              <a:t>Bonnes pratiques et leçons tirées</a:t>
            </a:r>
          </a:p>
          <a:p>
            <a:pPr lvl="1">
              <a:buFont typeface="Wingdings" pitchFamily="2" charset="2"/>
              <a:buChar char="Ø"/>
            </a:pPr>
            <a:r>
              <a:rPr lang="fr-FR" dirty="0"/>
              <a:t>Collaboration renforcée entre les statisticiens d’enquêtes et les comptables nationaux pour la prise en compte des besoins mutuels;</a:t>
            </a:r>
          </a:p>
          <a:p>
            <a:pPr lvl="1">
              <a:buFont typeface="Wingdings" pitchFamily="2" charset="2"/>
              <a:buChar char="Ø"/>
            </a:pPr>
            <a:r>
              <a:rPr lang="fr-FR" dirty="0"/>
              <a:t>Affinement des outils de collectes en vue de prendre en compte plus de détails sur la production et surtout les charges (CI);</a:t>
            </a:r>
          </a:p>
          <a:p>
            <a:pPr lvl="1">
              <a:buFont typeface="Wingdings" pitchFamily="2" charset="2"/>
              <a:buChar char="Ø"/>
            </a:pPr>
            <a:r>
              <a:rPr lang="fr-FR" dirty="0"/>
              <a:t>Harmonisation des outils de collecte (à l’instar de l’UEMOA), en vue d’assurer une meilleure comparabilité des résultats;</a:t>
            </a:r>
          </a:p>
          <a:p>
            <a:pPr lvl="1">
              <a:buFont typeface="Wingdings" pitchFamily="2" charset="2"/>
              <a:buChar char="Ø"/>
            </a:pPr>
            <a:r>
              <a:rPr lang="fr-FR" dirty="0"/>
              <a:t>Revue par les pairs des résultats des comptes nationaux;</a:t>
            </a:r>
          </a:p>
          <a:p>
            <a:pPr lvl="1">
              <a:buFont typeface="Wingdings" pitchFamily="2" charset="2"/>
              <a:buChar char="Ø"/>
            </a:pPr>
            <a:endParaRPr lang="fr-FR" dirty="0"/>
          </a:p>
          <a:p>
            <a:pPr lvl="1">
              <a:buFont typeface="Wingdings" pitchFamily="2" charset="2"/>
              <a:buChar char="Ø"/>
            </a:pPr>
            <a:endParaRPr lang="fr-FR" dirty="0"/>
          </a:p>
          <a:p>
            <a:pPr lvl="1">
              <a:buFont typeface="Wingdings" pitchFamily="2" charset="2"/>
              <a:buChar char="Ø"/>
            </a:pPr>
            <a:endParaRPr lang="fr-FR" dirty="0"/>
          </a:p>
          <a:p>
            <a:pPr lvl="1">
              <a:buFont typeface="Wingdings" pitchFamily="2" charset="2"/>
              <a:buChar char="Ø"/>
            </a:pPr>
            <a:endParaRPr lang="fr-FR"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14</a:t>
            </a:fld>
            <a:endParaRPr lang="fr-FR"/>
          </a:p>
        </p:txBody>
      </p:sp>
    </p:spTree>
    <p:extLst>
      <p:ext uri="{BB962C8B-B14F-4D97-AF65-F5344CB8AC3E}">
        <p14:creationId xmlns:p14="http://schemas.microsoft.com/office/powerpoint/2010/main" val="1682071075"/>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7"/>
          <p:cNvSpPr>
            <a:spLocks noGrp="1"/>
          </p:cNvSpPr>
          <p:nvPr>
            <p:ph type="body" idx="1"/>
          </p:nvPr>
        </p:nvSpPr>
        <p:spPr/>
        <p:txBody>
          <a:bodyPr/>
          <a:lstStyle/>
          <a:p>
            <a:pPr>
              <a:buFont typeface="Wingdings" pitchFamily="2" charset="2"/>
              <a:buChar char="Ø"/>
            </a:pPr>
            <a:endParaRPr lang="fr-FR"/>
          </a:p>
          <a:p>
            <a:pPr marL="0" indent="0">
              <a:buNone/>
            </a:pPr>
            <a:endParaRPr lang="fr-FR" dirty="0"/>
          </a:p>
          <a:p>
            <a:pPr marL="0" indent="0" algn="ctr">
              <a:buNone/>
            </a:pPr>
            <a:r>
              <a:rPr lang="fr-FR" sz="4000" b="1" dirty="0"/>
              <a:t>Merci pour votre aimable attention </a:t>
            </a:r>
          </a:p>
          <a:p>
            <a:pPr>
              <a:buFont typeface="Wingdings" pitchFamily="2" charset="2"/>
              <a:buChar char="Ø"/>
            </a:pPr>
            <a:endParaRPr lang="fr-FR"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15</a:t>
            </a:fld>
            <a:endParaRPr lang="fr-FR"/>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solidFill>
                  <a:srgbClr val="4D4D4D"/>
                </a:solidFill>
              </a:rPr>
              <a:t>     Plan de présentation</a:t>
            </a:r>
          </a:p>
        </p:txBody>
      </p:sp>
      <p:sp>
        <p:nvSpPr>
          <p:cNvPr id="4099" name="Rectangle 7"/>
          <p:cNvSpPr>
            <a:spLocks noGrp="1"/>
          </p:cNvSpPr>
          <p:nvPr>
            <p:ph type="body" idx="1"/>
          </p:nvPr>
        </p:nvSpPr>
        <p:spPr>
          <a:xfrm>
            <a:off x="107504" y="1333500"/>
            <a:ext cx="8928992" cy="3771900"/>
          </a:xfrm>
        </p:spPr>
        <p:txBody>
          <a:bodyPr/>
          <a:lstStyle/>
          <a:p>
            <a:pPr marL="514350" indent="-514350">
              <a:lnSpc>
                <a:spcPct val="150000"/>
              </a:lnSpc>
              <a:buFont typeface="+mj-lt"/>
              <a:buAutoNum type="arabicPeriod"/>
            </a:pPr>
            <a:r>
              <a:rPr lang="fr-FR" b="1" dirty="0">
                <a:solidFill>
                  <a:srgbClr val="4D4D4D"/>
                </a:solidFill>
              </a:rPr>
              <a:t>Introduction et définition</a:t>
            </a:r>
          </a:p>
          <a:p>
            <a:pPr marL="514350" indent="-514350">
              <a:lnSpc>
                <a:spcPct val="150000"/>
              </a:lnSpc>
              <a:buFont typeface="+mj-lt"/>
              <a:buAutoNum type="arabicPeriod"/>
            </a:pPr>
            <a:r>
              <a:rPr lang="fr-FR" b="1" dirty="0">
                <a:solidFill>
                  <a:srgbClr val="4D4D4D"/>
                </a:solidFill>
              </a:rPr>
              <a:t>Statistiques du secteur informel</a:t>
            </a:r>
          </a:p>
          <a:p>
            <a:pPr marL="514350" indent="-514350">
              <a:lnSpc>
                <a:spcPct val="150000"/>
              </a:lnSpc>
              <a:buFont typeface="+mj-lt"/>
              <a:buAutoNum type="arabicPeriod"/>
            </a:pPr>
            <a:r>
              <a:rPr lang="fr-FR" b="1" dirty="0">
                <a:solidFill>
                  <a:srgbClr val="4D4D4D"/>
                </a:solidFill>
              </a:rPr>
              <a:t>Intégration dans les comptes nationaux</a:t>
            </a:r>
          </a:p>
          <a:p>
            <a:pPr marL="514350" indent="-514350">
              <a:lnSpc>
                <a:spcPct val="150000"/>
              </a:lnSpc>
              <a:buFont typeface="+mj-lt"/>
              <a:buAutoNum type="arabicPeriod"/>
            </a:pPr>
            <a:r>
              <a:rPr lang="fr-FR" b="1" dirty="0">
                <a:solidFill>
                  <a:srgbClr val="4D4D4D"/>
                </a:solidFill>
              </a:rPr>
              <a:t>Mise en œuvre du SCN 2008</a:t>
            </a:r>
          </a:p>
          <a:p>
            <a:pPr marL="0" indent="0">
              <a:buNone/>
            </a:pPr>
            <a:endParaRPr lang="fr-FR"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2</a:t>
            </a:fld>
            <a:endParaRPr lang="fr-FR"/>
          </a:p>
        </p:txBody>
      </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solidFill>
                  <a:srgbClr val="4D4D4D"/>
                </a:solidFill>
              </a:rPr>
              <a:t>     1. I</a:t>
            </a:r>
            <a:r>
              <a:rPr lang="fr-FR" b="1" dirty="0">
                <a:solidFill>
                  <a:srgbClr val="4D4D4D"/>
                </a:solidFill>
              </a:rPr>
              <a:t>ntroduction et définition</a:t>
            </a:r>
            <a:br>
              <a:rPr lang="fr-FR" b="1" dirty="0">
                <a:solidFill>
                  <a:srgbClr val="4D4D4D"/>
                </a:solidFill>
              </a:rPr>
            </a:br>
            <a:endParaRPr lang="fr-FR" dirty="0">
              <a:solidFill>
                <a:srgbClr val="4D4D4D"/>
              </a:solidFill>
            </a:endParaRPr>
          </a:p>
        </p:txBody>
      </p:sp>
      <p:sp>
        <p:nvSpPr>
          <p:cNvPr id="4099" name="Rectangle 7"/>
          <p:cNvSpPr>
            <a:spLocks noGrp="1"/>
          </p:cNvSpPr>
          <p:nvPr>
            <p:ph type="body" idx="1"/>
          </p:nvPr>
        </p:nvSpPr>
        <p:spPr>
          <a:xfrm>
            <a:off x="107504" y="1333500"/>
            <a:ext cx="8928992" cy="3771900"/>
          </a:xfrm>
        </p:spPr>
        <p:txBody>
          <a:bodyPr/>
          <a:lstStyle/>
          <a:p>
            <a:pPr>
              <a:lnSpc>
                <a:spcPct val="150000"/>
              </a:lnSpc>
            </a:pPr>
            <a:r>
              <a:rPr lang="fr-FR" b="1" dirty="0">
                <a:solidFill>
                  <a:srgbClr val="4D4D4D"/>
                </a:solidFill>
              </a:rPr>
              <a:t>Contexte: </a:t>
            </a:r>
          </a:p>
          <a:p>
            <a:pPr lvl="1">
              <a:lnSpc>
                <a:spcPct val="150000"/>
              </a:lnSpc>
            </a:pPr>
            <a:r>
              <a:rPr lang="fr-FR" b="1" dirty="0">
                <a:solidFill>
                  <a:srgbClr val="4D4D4D"/>
                </a:solidFill>
              </a:rPr>
              <a:t>Changement d’année de base et de migration vers le SCN 2008;</a:t>
            </a:r>
          </a:p>
          <a:p>
            <a:pPr lvl="1">
              <a:lnSpc>
                <a:spcPct val="150000"/>
              </a:lnSpc>
            </a:pPr>
            <a:r>
              <a:rPr lang="fr-FR" b="1" dirty="0">
                <a:solidFill>
                  <a:srgbClr val="4D4D4D"/>
                </a:solidFill>
              </a:rPr>
              <a:t>Diagnostic, consolidation des acquis, solutions apportées aux insuffisances;</a:t>
            </a:r>
          </a:p>
          <a:p>
            <a:pPr lvl="1">
              <a:lnSpc>
                <a:spcPct val="150000"/>
              </a:lnSpc>
            </a:pPr>
            <a:r>
              <a:rPr lang="fr-FR" b="1" dirty="0">
                <a:solidFill>
                  <a:srgbClr val="4D4D4D"/>
                </a:solidFill>
              </a:rPr>
              <a:t>Activités informelles toujours prépondérantes et insuffisamment mesurées dans le cadre de la mise en œuvre du SCN 1993;</a:t>
            </a:r>
          </a:p>
          <a:p>
            <a:pPr>
              <a:buFont typeface="Wingdings" pitchFamily="2" charset="2"/>
              <a:buChar char="Ø"/>
            </a:pPr>
            <a:endParaRPr lang="fr-FR"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3</a:t>
            </a:fld>
            <a:endParaRPr lang="fr-FR"/>
          </a:p>
        </p:txBody>
      </p:sp>
    </p:spTree>
    <p:extLst>
      <p:ext uri="{BB962C8B-B14F-4D97-AF65-F5344CB8AC3E}">
        <p14:creationId xmlns:p14="http://schemas.microsoft.com/office/powerpoint/2010/main" val="3562311297"/>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solidFill>
                  <a:srgbClr val="4D4D4D"/>
                </a:solidFill>
              </a:rPr>
              <a:t>     1. I</a:t>
            </a:r>
            <a:r>
              <a:rPr lang="fr-FR" b="1" dirty="0">
                <a:solidFill>
                  <a:srgbClr val="4D4D4D"/>
                </a:solidFill>
              </a:rPr>
              <a:t>ntroduction et définition</a:t>
            </a:r>
            <a:br>
              <a:rPr lang="fr-FR" b="1" dirty="0">
                <a:solidFill>
                  <a:srgbClr val="4D4D4D"/>
                </a:solidFill>
              </a:rPr>
            </a:br>
            <a:endParaRPr lang="fr-FR" dirty="0">
              <a:solidFill>
                <a:srgbClr val="4D4D4D"/>
              </a:solidFill>
            </a:endParaRPr>
          </a:p>
        </p:txBody>
      </p:sp>
      <p:sp>
        <p:nvSpPr>
          <p:cNvPr id="4099" name="Rectangle 7"/>
          <p:cNvSpPr>
            <a:spLocks noGrp="1"/>
          </p:cNvSpPr>
          <p:nvPr>
            <p:ph type="body" idx="1"/>
          </p:nvPr>
        </p:nvSpPr>
        <p:spPr>
          <a:xfrm>
            <a:off x="107504" y="1333500"/>
            <a:ext cx="8928992" cy="3771900"/>
          </a:xfrm>
        </p:spPr>
        <p:txBody>
          <a:bodyPr/>
          <a:lstStyle/>
          <a:p>
            <a:pPr>
              <a:lnSpc>
                <a:spcPct val="150000"/>
              </a:lnSpc>
            </a:pPr>
            <a:r>
              <a:rPr lang="fr-FR" b="1" dirty="0">
                <a:solidFill>
                  <a:srgbClr val="4D4D4D"/>
                </a:solidFill>
              </a:rPr>
              <a:t>Contexte: </a:t>
            </a:r>
          </a:p>
          <a:p>
            <a:pPr lvl="1">
              <a:lnSpc>
                <a:spcPct val="150000"/>
              </a:lnSpc>
            </a:pPr>
            <a:r>
              <a:rPr lang="fr-FR" b="1" dirty="0">
                <a:solidFill>
                  <a:srgbClr val="4D4D4D"/>
                </a:solidFill>
              </a:rPr>
              <a:t>Plusieurs opérations de collectes initiées dans les pays en vue de prendre en compte les activités informelles dans les CN;</a:t>
            </a:r>
          </a:p>
          <a:p>
            <a:pPr lvl="1">
              <a:lnSpc>
                <a:spcPct val="150000"/>
              </a:lnSpc>
            </a:pPr>
            <a:r>
              <a:rPr lang="fr-FR" b="1" dirty="0">
                <a:solidFill>
                  <a:srgbClr val="4D4D4D"/>
                </a:solidFill>
              </a:rPr>
              <a:t>Principales orientations de ces collecte: emploi informel et le secteur informel (unités de production);</a:t>
            </a:r>
          </a:p>
          <a:p>
            <a:pPr lvl="1">
              <a:lnSpc>
                <a:spcPct val="150000"/>
              </a:lnSpc>
            </a:pPr>
            <a:r>
              <a:rPr lang="fr-FR" b="1" dirty="0">
                <a:solidFill>
                  <a:srgbClr val="4D4D4D"/>
                </a:solidFill>
              </a:rPr>
              <a:t>Défi majeur: amélioration de la qualité et comparabilité des statistiques du secteur informel et de l’emploi informel</a:t>
            </a:r>
          </a:p>
          <a:p>
            <a:pPr marL="0" indent="0">
              <a:buNone/>
            </a:pPr>
            <a:endParaRPr lang="fr-FR"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4</a:t>
            </a:fld>
            <a:endParaRPr lang="fr-FR"/>
          </a:p>
        </p:txBody>
      </p:sp>
    </p:spTree>
    <p:extLst>
      <p:ext uri="{BB962C8B-B14F-4D97-AF65-F5344CB8AC3E}">
        <p14:creationId xmlns:p14="http://schemas.microsoft.com/office/powerpoint/2010/main" val="1645042424"/>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solidFill>
                  <a:srgbClr val="4D4D4D"/>
                </a:solidFill>
              </a:rPr>
              <a:t>     1. I</a:t>
            </a:r>
            <a:r>
              <a:rPr lang="fr-FR" b="1" dirty="0">
                <a:solidFill>
                  <a:srgbClr val="4D4D4D"/>
                </a:solidFill>
              </a:rPr>
              <a:t>ntroduction et définition</a:t>
            </a:r>
            <a:br>
              <a:rPr lang="fr-FR" b="1" dirty="0">
                <a:solidFill>
                  <a:srgbClr val="4D4D4D"/>
                </a:solidFill>
              </a:rPr>
            </a:br>
            <a:endParaRPr lang="fr-FR" dirty="0">
              <a:solidFill>
                <a:srgbClr val="4D4D4D"/>
              </a:solidFill>
            </a:endParaRPr>
          </a:p>
        </p:txBody>
      </p:sp>
      <p:sp>
        <p:nvSpPr>
          <p:cNvPr id="4099" name="Rectangle 7"/>
          <p:cNvSpPr>
            <a:spLocks noGrp="1"/>
          </p:cNvSpPr>
          <p:nvPr>
            <p:ph type="body" idx="1"/>
          </p:nvPr>
        </p:nvSpPr>
        <p:spPr>
          <a:xfrm>
            <a:off x="107504" y="1181100"/>
            <a:ext cx="8928992" cy="3924300"/>
          </a:xfrm>
        </p:spPr>
        <p:txBody>
          <a:bodyPr/>
          <a:lstStyle/>
          <a:p>
            <a:pPr>
              <a:lnSpc>
                <a:spcPct val="150000"/>
              </a:lnSpc>
            </a:pPr>
            <a:r>
              <a:rPr lang="fr-FR" b="1" dirty="0">
                <a:solidFill>
                  <a:srgbClr val="4D4D4D"/>
                </a:solidFill>
              </a:rPr>
              <a:t>Plusieurs définitions du concept</a:t>
            </a:r>
          </a:p>
          <a:p>
            <a:pPr lvl="1">
              <a:spcBef>
                <a:spcPts val="0"/>
              </a:spcBef>
            </a:pPr>
            <a:r>
              <a:rPr lang="fr-FR" b="1" dirty="0">
                <a:solidFill>
                  <a:srgbClr val="4D4D4D"/>
                </a:solidFill>
              </a:rPr>
              <a:t>OIT, 15</a:t>
            </a:r>
            <a:r>
              <a:rPr lang="fr-FR" b="1" baseline="30000" dirty="0">
                <a:solidFill>
                  <a:srgbClr val="4D4D4D"/>
                </a:solidFill>
              </a:rPr>
              <a:t>ème</a:t>
            </a:r>
            <a:r>
              <a:rPr lang="fr-FR" b="1" dirty="0">
                <a:solidFill>
                  <a:srgbClr val="4D4D4D"/>
                </a:solidFill>
              </a:rPr>
              <a:t> / 17</a:t>
            </a:r>
            <a:r>
              <a:rPr lang="fr-FR" b="1" baseline="30000" dirty="0">
                <a:solidFill>
                  <a:srgbClr val="4D4D4D"/>
                </a:solidFill>
              </a:rPr>
              <a:t>ème</a:t>
            </a:r>
            <a:r>
              <a:rPr lang="fr-FR" b="1" dirty="0">
                <a:solidFill>
                  <a:srgbClr val="4D4D4D"/>
                </a:solidFill>
              </a:rPr>
              <a:t> CIST en 1993/2003 , Travaux du Groupe de Delhi, Manuel statistique sur le secteur informel et l’emploi informel (2013): </a:t>
            </a:r>
            <a:r>
              <a:rPr lang="fr-FR" sz="2000" b="1" dirty="0">
                <a:solidFill>
                  <a:srgbClr val="4D4D4D"/>
                </a:solidFill>
              </a:rPr>
              <a:t>« Le secteur informel peut être décrit, d’une façon générale, comme un ensemble d’unités produisant des biens ou des services en vue principalement de créer des emplois et des revenus pour les personnes concernées. Ces unités ayant un faible niveau d’organisation, opèrent à petite échelle et de manière spécifique, avec peu ou pas de division entre le travail et le capital en tant que facteurs de production. Les relations d’emploi — lorsqu’elles existent — sont surtout fondées sur l’emploi occasionnel, les liens de parenté ou les relations personnelles et sociales plutôt que sur des accords contractuels comportant des garanties en bonne et due forme.»</a:t>
            </a:r>
          </a:p>
          <a:p>
            <a:pPr>
              <a:buFont typeface="Wingdings" pitchFamily="2" charset="2"/>
              <a:buChar char="Ø"/>
            </a:pPr>
            <a:endParaRPr lang="fr-FR"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5</a:t>
            </a:fld>
            <a:endParaRPr lang="fr-FR"/>
          </a:p>
        </p:txBody>
      </p:sp>
    </p:spTree>
    <p:extLst>
      <p:ext uri="{BB962C8B-B14F-4D97-AF65-F5344CB8AC3E}">
        <p14:creationId xmlns:p14="http://schemas.microsoft.com/office/powerpoint/2010/main" val="518353527"/>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r>
              <a:rPr lang="fr-FR" dirty="0">
                <a:solidFill>
                  <a:srgbClr val="4D4D4D"/>
                </a:solidFill>
              </a:rPr>
              <a:t>     1. I</a:t>
            </a:r>
            <a:r>
              <a:rPr lang="fr-FR" b="1" dirty="0">
                <a:solidFill>
                  <a:srgbClr val="4D4D4D"/>
                </a:solidFill>
              </a:rPr>
              <a:t>ntroduction et définition</a:t>
            </a:r>
            <a:br>
              <a:rPr lang="fr-FR" b="1" dirty="0">
                <a:solidFill>
                  <a:srgbClr val="4D4D4D"/>
                </a:solidFill>
              </a:rPr>
            </a:br>
            <a:endParaRPr lang="fr-FR" dirty="0">
              <a:solidFill>
                <a:srgbClr val="4D4D4D"/>
              </a:solidFill>
            </a:endParaRPr>
          </a:p>
        </p:txBody>
      </p:sp>
      <p:sp>
        <p:nvSpPr>
          <p:cNvPr id="4099" name="Rectangle 7"/>
          <p:cNvSpPr>
            <a:spLocks noGrp="1"/>
          </p:cNvSpPr>
          <p:nvPr>
            <p:ph type="body" idx="1"/>
          </p:nvPr>
        </p:nvSpPr>
        <p:spPr>
          <a:xfrm>
            <a:off x="107504" y="1333500"/>
            <a:ext cx="8928992" cy="3771900"/>
          </a:xfrm>
        </p:spPr>
        <p:txBody>
          <a:bodyPr/>
          <a:lstStyle/>
          <a:p>
            <a:pPr>
              <a:lnSpc>
                <a:spcPct val="150000"/>
              </a:lnSpc>
            </a:pPr>
            <a:r>
              <a:rPr lang="fr-FR" b="1" dirty="0">
                <a:solidFill>
                  <a:srgbClr val="4D4D4D"/>
                </a:solidFill>
              </a:rPr>
              <a:t>Plusieurs définitions du concept</a:t>
            </a:r>
          </a:p>
          <a:p>
            <a:pPr lvl="1">
              <a:lnSpc>
                <a:spcPct val="150000"/>
              </a:lnSpc>
            </a:pPr>
            <a:r>
              <a:rPr lang="fr-FR" b="1" dirty="0">
                <a:solidFill>
                  <a:srgbClr val="4D4D4D"/>
                </a:solidFill>
              </a:rPr>
              <a:t>SCN 1993/2008: reprise des définitions 15</a:t>
            </a:r>
            <a:r>
              <a:rPr lang="fr-FR" b="1" baseline="30000" dirty="0">
                <a:solidFill>
                  <a:srgbClr val="4D4D4D"/>
                </a:solidFill>
              </a:rPr>
              <a:t>ème</a:t>
            </a:r>
            <a:r>
              <a:rPr lang="fr-FR" b="1" dirty="0">
                <a:solidFill>
                  <a:srgbClr val="4D4D4D"/>
                </a:solidFill>
              </a:rPr>
              <a:t> / 17</a:t>
            </a:r>
            <a:r>
              <a:rPr lang="fr-FR" b="1" baseline="30000" dirty="0">
                <a:solidFill>
                  <a:srgbClr val="4D4D4D"/>
                </a:solidFill>
              </a:rPr>
              <a:t>ème</a:t>
            </a:r>
            <a:r>
              <a:rPr lang="fr-FR" b="1" dirty="0">
                <a:solidFill>
                  <a:srgbClr val="4D4D4D"/>
                </a:solidFill>
              </a:rPr>
              <a:t> CIST en 1993/2003, dans un cadre d’identification des activités des entreprises du secteur informel dans la comptabilité nationale en vue de quantifier la contribution du secteur informel à l’économie nationale (approche axée sur l’entreprise/main d’œuvre)</a:t>
            </a:r>
          </a:p>
          <a:p>
            <a:pPr>
              <a:buFont typeface="Wingdings" pitchFamily="2" charset="2"/>
              <a:buChar char="Ø"/>
            </a:pPr>
            <a:endParaRPr lang="fr-FR" dirty="0"/>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6</a:t>
            </a:fld>
            <a:endParaRPr lang="fr-FR"/>
          </a:p>
        </p:txBody>
      </p:sp>
    </p:spTree>
    <p:extLst>
      <p:ext uri="{BB962C8B-B14F-4D97-AF65-F5344CB8AC3E}">
        <p14:creationId xmlns:p14="http://schemas.microsoft.com/office/powerpoint/2010/main" val="1763392418"/>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pPr>
              <a:lnSpc>
                <a:spcPct val="150000"/>
              </a:lnSpc>
            </a:pPr>
            <a:r>
              <a:rPr lang="fr-FR" b="1" dirty="0">
                <a:solidFill>
                  <a:srgbClr val="4D4D4D"/>
                </a:solidFill>
              </a:rPr>
              <a:t>2. Statistiques du secteur informel</a:t>
            </a:r>
          </a:p>
        </p:txBody>
      </p:sp>
      <p:sp>
        <p:nvSpPr>
          <p:cNvPr id="4099" name="Rectangle 7"/>
          <p:cNvSpPr>
            <a:spLocks noGrp="1"/>
          </p:cNvSpPr>
          <p:nvPr>
            <p:ph type="body" idx="1"/>
          </p:nvPr>
        </p:nvSpPr>
        <p:spPr>
          <a:xfrm>
            <a:off x="107504" y="1333500"/>
            <a:ext cx="8928992" cy="3771900"/>
          </a:xfrm>
        </p:spPr>
        <p:txBody>
          <a:bodyPr/>
          <a:lstStyle/>
          <a:p>
            <a:pPr>
              <a:lnSpc>
                <a:spcPct val="150000"/>
              </a:lnSpc>
            </a:pPr>
            <a:r>
              <a:rPr lang="fr-FR" b="1" dirty="0">
                <a:solidFill>
                  <a:srgbClr val="4D4D4D"/>
                </a:solidFill>
              </a:rPr>
              <a:t>Sources des informations sur le secteur informel</a:t>
            </a:r>
          </a:p>
          <a:p>
            <a:pPr lvl="1">
              <a:lnSpc>
                <a:spcPct val="150000"/>
              </a:lnSpc>
            </a:pPr>
            <a:r>
              <a:rPr lang="fr-ML" b="1" dirty="0">
                <a:solidFill>
                  <a:srgbClr val="4D4D4D"/>
                </a:solidFill>
              </a:rPr>
              <a:t>Enquêtes auprès des ménages;</a:t>
            </a:r>
          </a:p>
          <a:p>
            <a:pPr lvl="1">
              <a:lnSpc>
                <a:spcPct val="150000"/>
              </a:lnSpc>
            </a:pPr>
            <a:r>
              <a:rPr lang="fr-ML" b="1" dirty="0">
                <a:solidFill>
                  <a:srgbClr val="4D4D4D"/>
                </a:solidFill>
              </a:rPr>
              <a:t>Enquêtes auprès des établissements;</a:t>
            </a:r>
          </a:p>
          <a:p>
            <a:pPr lvl="1">
              <a:lnSpc>
                <a:spcPct val="150000"/>
              </a:lnSpc>
            </a:pPr>
            <a:r>
              <a:rPr lang="fr-FR" b="1" dirty="0">
                <a:solidFill>
                  <a:srgbClr val="4D4D4D"/>
                </a:solidFill>
              </a:rPr>
              <a:t>Enquêtes mixtes auprès des ménages </a:t>
            </a:r>
            <a:r>
              <a:rPr lang="fr-ML" b="1" dirty="0">
                <a:solidFill>
                  <a:srgbClr val="4D4D4D"/>
                </a:solidFill>
              </a:rPr>
              <a:t>et des entreprises;</a:t>
            </a:r>
          </a:p>
          <a:p>
            <a:pPr lvl="1">
              <a:lnSpc>
                <a:spcPct val="150000"/>
              </a:lnSpc>
            </a:pPr>
            <a:r>
              <a:rPr lang="fr-ML" b="1" dirty="0">
                <a:solidFill>
                  <a:srgbClr val="4D4D4D"/>
                </a:solidFill>
              </a:rPr>
              <a:t>Sources administratives et sectorielles (notamment l’informel agricole);</a:t>
            </a:r>
            <a:endParaRPr lang="fr-FR" b="1" dirty="0">
              <a:solidFill>
                <a:srgbClr val="4D4D4D"/>
              </a:solidFill>
            </a:endParaRPr>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7</a:t>
            </a:fld>
            <a:endParaRPr lang="fr-FR"/>
          </a:p>
        </p:txBody>
      </p:sp>
    </p:spTree>
    <p:extLst>
      <p:ext uri="{BB962C8B-B14F-4D97-AF65-F5344CB8AC3E}">
        <p14:creationId xmlns:p14="http://schemas.microsoft.com/office/powerpoint/2010/main" val="3135885282"/>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pPr>
              <a:lnSpc>
                <a:spcPct val="150000"/>
              </a:lnSpc>
            </a:pPr>
            <a:r>
              <a:rPr lang="fr-FR" b="1" dirty="0">
                <a:solidFill>
                  <a:srgbClr val="4D4D4D"/>
                </a:solidFill>
              </a:rPr>
              <a:t>2. Statistiques du secteur informel</a:t>
            </a:r>
          </a:p>
        </p:txBody>
      </p:sp>
      <p:sp>
        <p:nvSpPr>
          <p:cNvPr id="4099" name="Rectangle 7"/>
          <p:cNvSpPr>
            <a:spLocks noGrp="1"/>
          </p:cNvSpPr>
          <p:nvPr>
            <p:ph type="body" idx="1"/>
          </p:nvPr>
        </p:nvSpPr>
        <p:spPr>
          <a:xfrm>
            <a:off x="107504" y="1333500"/>
            <a:ext cx="8928992" cy="3771900"/>
          </a:xfrm>
        </p:spPr>
        <p:txBody>
          <a:bodyPr/>
          <a:lstStyle/>
          <a:p>
            <a:pPr>
              <a:lnSpc>
                <a:spcPct val="150000"/>
              </a:lnSpc>
            </a:pPr>
            <a:r>
              <a:rPr lang="fr-FR" b="1" dirty="0">
                <a:solidFill>
                  <a:srgbClr val="4D4D4D"/>
                </a:solidFill>
              </a:rPr>
              <a:t>Sources mobilisées dans le cadre du changement d’année de base et de la migration vers le SCN 2008</a:t>
            </a:r>
          </a:p>
          <a:p>
            <a:pPr lvl="1">
              <a:lnSpc>
                <a:spcPct val="150000"/>
              </a:lnSpc>
            </a:pPr>
            <a:r>
              <a:rPr lang="fr-ML" b="1" dirty="0">
                <a:solidFill>
                  <a:srgbClr val="4D4D4D"/>
                </a:solidFill>
              </a:rPr>
              <a:t>Enquêtes d’envergure nationale axées sur le secteur informel;</a:t>
            </a:r>
          </a:p>
          <a:p>
            <a:pPr lvl="1">
              <a:lnSpc>
                <a:spcPct val="150000"/>
              </a:lnSpc>
            </a:pPr>
            <a:r>
              <a:rPr lang="fr-ML" b="1" dirty="0">
                <a:solidFill>
                  <a:srgbClr val="4D4D4D"/>
                </a:solidFill>
              </a:rPr>
              <a:t>Enquêtes spécifiques pour les besoins des comptes nationaux;</a:t>
            </a:r>
          </a:p>
          <a:p>
            <a:pPr lvl="1">
              <a:lnSpc>
                <a:spcPct val="150000"/>
              </a:lnSpc>
            </a:pPr>
            <a:r>
              <a:rPr lang="fr-ML" b="1" dirty="0">
                <a:solidFill>
                  <a:srgbClr val="4D4D4D"/>
                </a:solidFill>
              </a:rPr>
              <a:t>Sources administratives et sectorielles.</a:t>
            </a:r>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8</a:t>
            </a:fld>
            <a:endParaRPr lang="fr-FR"/>
          </a:p>
        </p:txBody>
      </p:sp>
    </p:spTree>
    <p:extLst>
      <p:ext uri="{BB962C8B-B14F-4D97-AF65-F5344CB8AC3E}">
        <p14:creationId xmlns:p14="http://schemas.microsoft.com/office/powerpoint/2010/main" val="4053853447"/>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6"/>
          <p:cNvSpPr>
            <a:spLocks noGrp="1"/>
          </p:cNvSpPr>
          <p:nvPr>
            <p:ph type="title"/>
          </p:nvPr>
        </p:nvSpPr>
        <p:spPr/>
        <p:txBody>
          <a:bodyPr/>
          <a:lstStyle/>
          <a:p>
            <a:pPr>
              <a:lnSpc>
                <a:spcPct val="150000"/>
              </a:lnSpc>
            </a:pPr>
            <a:r>
              <a:rPr lang="fr-FR" b="1" dirty="0">
                <a:solidFill>
                  <a:srgbClr val="4D4D4D"/>
                </a:solidFill>
              </a:rPr>
              <a:t>2. Statistiques du secteur informel</a:t>
            </a:r>
          </a:p>
        </p:txBody>
      </p:sp>
      <p:sp>
        <p:nvSpPr>
          <p:cNvPr id="4099" name="Rectangle 7"/>
          <p:cNvSpPr>
            <a:spLocks noGrp="1"/>
          </p:cNvSpPr>
          <p:nvPr>
            <p:ph type="body" idx="1"/>
          </p:nvPr>
        </p:nvSpPr>
        <p:spPr>
          <a:xfrm>
            <a:off x="107504" y="1333500"/>
            <a:ext cx="8928992" cy="3771900"/>
          </a:xfrm>
        </p:spPr>
        <p:txBody>
          <a:bodyPr/>
          <a:lstStyle/>
          <a:p>
            <a:pPr>
              <a:lnSpc>
                <a:spcPct val="150000"/>
              </a:lnSpc>
            </a:pPr>
            <a:r>
              <a:rPr lang="fr-FR" b="1" dirty="0">
                <a:solidFill>
                  <a:srgbClr val="4D4D4D"/>
                </a:solidFill>
              </a:rPr>
              <a:t>Sources mobilisées dans le cadre du changement d’année de base et de la migration vers le SCN 2008</a:t>
            </a:r>
          </a:p>
          <a:p>
            <a:pPr lvl="1">
              <a:lnSpc>
                <a:spcPct val="150000"/>
              </a:lnSpc>
            </a:pPr>
            <a:r>
              <a:rPr lang="fr-ML" b="1" dirty="0">
                <a:solidFill>
                  <a:srgbClr val="4D4D4D"/>
                </a:solidFill>
              </a:rPr>
              <a:t>Enquêtes d’envergure nationale axées sur le secteur informel;</a:t>
            </a:r>
          </a:p>
          <a:p>
            <a:pPr lvl="2">
              <a:lnSpc>
                <a:spcPct val="150000"/>
              </a:lnSpc>
            </a:pPr>
            <a:r>
              <a:rPr lang="fr-ML" b="1" dirty="0">
                <a:solidFill>
                  <a:srgbClr val="4D4D4D"/>
                </a:solidFill>
              </a:rPr>
              <a:t>Enquêtes de type 1-2-3 (expériences de la zone UEMOA);</a:t>
            </a:r>
          </a:p>
          <a:p>
            <a:pPr lvl="2">
              <a:lnSpc>
                <a:spcPct val="150000"/>
              </a:lnSpc>
            </a:pPr>
            <a:r>
              <a:rPr lang="fr-ML" b="1" dirty="0">
                <a:solidFill>
                  <a:srgbClr val="4D4D4D"/>
                </a:solidFill>
              </a:rPr>
              <a:t>Enquêtes auprès des ménages;</a:t>
            </a:r>
          </a:p>
        </p:txBody>
      </p:sp>
      <p:sp>
        <p:nvSpPr>
          <p:cNvPr id="2" name="Espace réservé du numéro de diapositive 1"/>
          <p:cNvSpPr>
            <a:spLocks noGrp="1"/>
          </p:cNvSpPr>
          <p:nvPr>
            <p:ph type="sldNum" sz="quarter" idx="12"/>
          </p:nvPr>
        </p:nvSpPr>
        <p:spPr/>
        <p:txBody>
          <a:bodyPr/>
          <a:lstStyle/>
          <a:p>
            <a:pPr>
              <a:defRPr/>
            </a:pPr>
            <a:fld id="{A137E0C4-FCA3-41AC-BA4D-3D787B76FAC6}" type="slidenum">
              <a:rPr lang="fr-FR" smtClean="0"/>
              <a:pPr>
                <a:defRPr/>
              </a:pPr>
              <a:t>9</a:t>
            </a:fld>
            <a:endParaRPr lang="fr-FR"/>
          </a:p>
        </p:txBody>
      </p:sp>
    </p:spTree>
    <p:extLst>
      <p:ext uri="{BB962C8B-B14F-4D97-AF65-F5344CB8AC3E}">
        <p14:creationId xmlns:p14="http://schemas.microsoft.com/office/powerpoint/2010/main" val="2482250626"/>
      </p:ext>
    </p:extLst>
  </p:cSld>
  <p:clrMapOvr>
    <a:masterClrMapping/>
  </p:clrMapOvr>
  <p:transition spd="med">
    <p:fade/>
  </p:transition>
</p:sld>
</file>

<file path=ppt/theme/theme1.xml><?xml version="1.0" encoding="utf-8"?>
<a:theme xmlns:a="http://schemas.openxmlformats.org/drawingml/2006/main" name="Afristat_new-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Afristat_new-1</Template>
  <TotalTime>16625</TotalTime>
  <Words>1066</Words>
  <Application>Microsoft Office PowerPoint</Application>
  <PresentationFormat>Affichage à l'écran (16:10)</PresentationFormat>
  <Paragraphs>108</Paragraphs>
  <Slides>15</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15</vt:i4>
      </vt:variant>
    </vt:vector>
  </HeadingPairs>
  <TitlesOfParts>
    <vt:vector size="19" baseType="lpstr">
      <vt:lpstr>Arial</vt:lpstr>
      <vt:lpstr>Calibri</vt:lpstr>
      <vt:lpstr>Wingdings</vt:lpstr>
      <vt:lpstr>Afristat_new-1</vt:lpstr>
      <vt:lpstr>Conférence internationale sur la comptabilité nationale et ses implications dans la vie publique   </vt:lpstr>
      <vt:lpstr>     Plan de présentation</vt:lpstr>
      <vt:lpstr>     1. Introduction et définition </vt:lpstr>
      <vt:lpstr>     1. Introduction et définition </vt:lpstr>
      <vt:lpstr>     1. Introduction et définition </vt:lpstr>
      <vt:lpstr>     1. Introduction et définition </vt:lpstr>
      <vt:lpstr>2. Statistiques du secteur informel</vt:lpstr>
      <vt:lpstr>2. Statistiques du secteur informel</vt:lpstr>
      <vt:lpstr>2. Statistiques du secteur informel</vt:lpstr>
      <vt:lpstr>2. Statistiques du secteur informel</vt:lpstr>
      <vt:lpstr>2. Statistiques du secteur informel</vt:lpstr>
      <vt:lpstr>     3. Intégration dans les comptes nationaux </vt:lpstr>
      <vt:lpstr>    4. Mise en œuvre du SCN 2008 </vt:lpstr>
      <vt:lpstr>    4. Mise en œuvre du SCN 2008 </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Madior Fall</dc:creator>
  <cp:lastModifiedBy>Ibrahima SORY</cp:lastModifiedBy>
  <cp:revision>348</cp:revision>
  <dcterms:created xsi:type="dcterms:W3CDTF">2013-04-17T09:48:32Z</dcterms:created>
  <dcterms:modified xsi:type="dcterms:W3CDTF">2021-02-03T07:19:20Z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TC300039761036</vt:lpwstr>
  </property>
</Properties>
</file>